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5" r:id="rId4"/>
    <p:sldId id="258" r:id="rId5"/>
    <p:sldId id="264" r:id="rId6"/>
    <p:sldId id="259" r:id="rId7"/>
    <p:sldId id="266" r:id="rId8"/>
    <p:sldId id="260" r:id="rId9"/>
    <p:sldId id="267" r:id="rId10"/>
    <p:sldId id="261" r:id="rId11"/>
    <p:sldId id="262" r:id="rId12"/>
    <p:sldId id="285" r:id="rId13"/>
    <p:sldId id="287" r:id="rId14"/>
    <p:sldId id="268" r:id="rId15"/>
    <p:sldId id="269" r:id="rId16"/>
    <p:sldId id="270" r:id="rId17"/>
    <p:sldId id="271" r:id="rId18"/>
    <p:sldId id="272" r:id="rId19"/>
    <p:sldId id="273" r:id="rId20"/>
    <p:sldId id="286" r:id="rId21"/>
    <p:sldId id="274" r:id="rId22"/>
    <p:sldId id="276" r:id="rId23"/>
    <p:sldId id="277" r:id="rId24"/>
    <p:sldId id="278" r:id="rId25"/>
    <p:sldId id="279" r:id="rId26"/>
    <p:sldId id="280" r:id="rId27"/>
    <p:sldId id="288" r:id="rId28"/>
    <p:sldId id="281" r:id="rId29"/>
    <p:sldId id="283" r:id="rId30"/>
    <p:sldId id="284" r:id="rId31"/>
    <p:sldId id="289" r:id="rId3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Sección predeterminada" id="{5C09711F-B561-4EEA-8A81-B6B66861DC3A}">
          <p14:sldIdLst>
            <p14:sldId id="256"/>
            <p14:sldId id="257"/>
            <p14:sldId id="265"/>
            <p14:sldId id="258"/>
            <p14:sldId id="264"/>
            <p14:sldId id="259"/>
            <p14:sldId id="266"/>
            <p14:sldId id="260"/>
            <p14:sldId id="267"/>
            <p14:sldId id="261"/>
            <p14:sldId id="262"/>
            <p14:sldId id="285"/>
            <p14:sldId id="287"/>
            <p14:sldId id="268"/>
            <p14:sldId id="269"/>
            <p14:sldId id="270"/>
            <p14:sldId id="271"/>
            <p14:sldId id="272"/>
            <p14:sldId id="273"/>
            <p14:sldId id="286"/>
            <p14:sldId id="274"/>
            <p14:sldId id="276"/>
            <p14:sldId id="277"/>
            <p14:sldId id="278"/>
            <p14:sldId id="279"/>
            <p14:sldId id="280"/>
            <p14:sldId id="288"/>
            <p14:sldId id="281"/>
            <p14:sldId id="283"/>
            <p14:sldId id="284"/>
            <p14:sldId id="289"/>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11" d="100"/>
          <a:sy n="111" d="100"/>
        </p:scale>
        <p:origin x="-1602"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01/05/2016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01/05/2016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01/05/2016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01/05/2016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01/05/2016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01/05/2016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01/05/2016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01/05/2016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793812" y="836712"/>
            <a:ext cx="7772400" cy="1010543"/>
          </a:xfrm>
          <a:solidFill>
            <a:schemeClr val="accent1">
              <a:lumMod val="20000"/>
              <a:lumOff val="80000"/>
            </a:schemeClr>
          </a:solidFill>
          <a:scene3d>
            <a:camera prst="orthographicFront"/>
            <a:lightRig rig="threePt" dir="t"/>
          </a:scene3d>
          <a:sp3d>
            <a:bevelT w="165100" prst="coolSlant"/>
          </a:sp3d>
        </p:spPr>
        <p:txBody>
          <a:bodyPr>
            <a:normAutofit fontScale="90000"/>
          </a:bodyPr>
          <a:lstStyle/>
          <a:p>
            <a:r>
              <a:rPr lang="es-CO" dirty="0" smtClean="0"/>
              <a:t/>
            </a:r>
            <a:br>
              <a:rPr lang="es-CO" dirty="0" smtClean="0"/>
            </a:br>
            <a:r>
              <a:rPr lang="es-CO" b="1" dirty="0" smtClean="0"/>
              <a:t>UN CANTO DE ALEGRIA Y UN AY</a:t>
            </a:r>
            <a:br>
              <a:rPr lang="es-CO" b="1" dirty="0" smtClean="0"/>
            </a:b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2132856"/>
            <a:ext cx="3816424" cy="3198266"/>
          </a:xfrm>
          <a:prstGeom prst="rect">
            <a:avLst/>
          </a:prstGeom>
          <a:noFill/>
          <a:ln>
            <a:noFill/>
          </a:ln>
          <a:effectLst/>
          <a:scene3d>
            <a:camera prst="orthographicFront"/>
            <a:lightRig rig="threePt" dir="t"/>
          </a:scene3d>
          <a:sp3d>
            <a:bevelT w="139700" prst="cross"/>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Intercalar"/>
          <p:cNvSpPr/>
          <p:nvPr/>
        </p:nvSpPr>
        <p:spPr>
          <a:xfrm rot="16200000">
            <a:off x="4379404" y="2878469"/>
            <a:ext cx="457200" cy="5976664"/>
          </a:xfrm>
          <a:prstGeom prst="flowChartCollate">
            <a:avLst/>
          </a:prstGeom>
          <a:solidFill>
            <a:schemeClr val="accent1">
              <a:lumMod val="20000"/>
              <a:lumOff val="80000"/>
            </a:schemeClr>
          </a:solidFill>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schemeClr val="tx1"/>
              </a:solidFill>
            </a:endParaRPr>
          </a:p>
        </p:txBody>
      </p:sp>
    </p:spTree>
    <p:extLst>
      <p:ext uri="{BB962C8B-B14F-4D97-AF65-F5344CB8AC3E}">
        <p14:creationId xmlns:p14="http://schemas.microsoft.com/office/powerpoint/2010/main" val="2596276102"/>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1">
              <a:lumMod val="20000"/>
              <a:lumOff val="80000"/>
            </a:schemeClr>
          </a:solidFill>
          <a:scene3d>
            <a:camera prst="orthographicFront"/>
            <a:lightRig rig="threePt" dir="t"/>
          </a:scene3d>
          <a:sp3d>
            <a:bevelT w="139700" prst="cross"/>
          </a:sp3d>
        </p:spPr>
        <p:txBody>
          <a:bodyPr>
            <a:normAutofit/>
          </a:bodyPr>
          <a:lstStyle/>
          <a:p>
            <a:r>
              <a:rPr lang="es-CO" b="1" dirty="0"/>
              <a:t>UN CANTO DE ALEGRIA Y UN </a:t>
            </a:r>
            <a:r>
              <a:rPr lang="es-CO" b="1" dirty="0" smtClean="0"/>
              <a:t>AY</a:t>
            </a:r>
            <a:endParaRPr lang="es-CO" b="1" dirty="0"/>
          </a:p>
        </p:txBody>
      </p:sp>
      <p:sp>
        <p:nvSpPr>
          <p:cNvPr id="3" name="2 Marcador de contenido"/>
          <p:cNvSpPr>
            <a:spLocks noGrp="1"/>
          </p:cNvSpPr>
          <p:nvPr>
            <p:ph idx="1"/>
          </p:nvPr>
        </p:nvSpPr>
        <p:spPr>
          <a:xfrm>
            <a:off x="457200" y="1600201"/>
            <a:ext cx="5915000" cy="2116831"/>
          </a:xfrm>
        </p:spPr>
        <p:txBody>
          <a:bodyPr>
            <a:normAutofit fontScale="70000" lnSpcReduction="20000"/>
          </a:bodyPr>
          <a:lstStyle/>
          <a:p>
            <a:r>
              <a:rPr lang="es-CO" dirty="0" smtClean="0"/>
              <a:t>De las palabras registradas en </a:t>
            </a:r>
            <a:r>
              <a:rPr lang="es-CO" u="sng" dirty="0" smtClean="0">
                <a:solidFill>
                  <a:srgbClr val="0070C0"/>
                </a:solidFill>
              </a:rPr>
              <a:t>(Génesis 1:31): </a:t>
            </a:r>
            <a:r>
              <a:rPr lang="es-CO" dirty="0" smtClean="0"/>
              <a:t>«</a:t>
            </a:r>
            <a:r>
              <a:rPr lang="es-CO" b="1" dirty="0" smtClean="0">
                <a:latin typeface="Agency FB" pitchFamily="34" charset="0"/>
              </a:rPr>
              <a:t>Dios contempló todo lo que había hecho, y vio que era bueno en gran manera</a:t>
            </a:r>
            <a:r>
              <a:rPr lang="es-CO" dirty="0" smtClean="0"/>
              <a:t>». Aunque estas palabras se refieren a la creación de la tierra y todo lo creado en ella, donde existía perfecta armonía, lo mismo podemos decir de los habitantes del cielo.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1656606"/>
            <a:ext cx="2049388" cy="21324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899592" y="4221088"/>
            <a:ext cx="7666012" cy="1938992"/>
          </a:xfrm>
          <a:prstGeom prst="rect">
            <a:avLst/>
          </a:prstGeom>
          <a:solidFill>
            <a:schemeClr val="accent1">
              <a:lumMod val="20000"/>
              <a:lumOff val="80000"/>
            </a:schemeClr>
          </a:solidFill>
          <a:scene3d>
            <a:camera prst="orthographicFront"/>
            <a:lightRig rig="threePt" dir="t"/>
          </a:scene3d>
          <a:sp3d>
            <a:bevelT w="139700" prst="cross"/>
          </a:sp3d>
        </p:spPr>
        <p:txBody>
          <a:bodyPr wrap="square">
            <a:spAutoFit/>
          </a:bodyPr>
          <a:lstStyle/>
          <a:p>
            <a:r>
              <a:rPr lang="es-CO" sz="2400" dirty="0"/>
              <a:t>Todo marchaba perfectamente en armonía reconociendo la suprema autoridad de Dios como Creador de todo. Hasta que uno de los ángeles, el más poderoso, el más inteligente y hermoso de todos quiso levantarse y querer la adoración </a:t>
            </a:r>
            <a:r>
              <a:rPr lang="es-CO" sz="2400" dirty="0" smtClean="0"/>
              <a:t>de los </a:t>
            </a:r>
            <a:r>
              <a:rPr lang="es-CO" sz="2400" dirty="0"/>
              <a:t>demás ángeles como si fuera Dios. </a:t>
            </a:r>
          </a:p>
        </p:txBody>
      </p:sp>
    </p:spTree>
    <p:extLst>
      <p:ext uri="{BB962C8B-B14F-4D97-AF65-F5344CB8AC3E}">
        <p14:creationId xmlns:p14="http://schemas.microsoft.com/office/powerpoint/2010/main" val="2346047688"/>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7984" y="548680"/>
            <a:ext cx="3960440" cy="5616624"/>
          </a:xfrm>
          <a:prstGeom prst="rect">
            <a:avLst/>
          </a:prstGeom>
          <a:noFill/>
          <a:ln>
            <a:noFill/>
          </a:ln>
          <a:effectLst/>
          <a:scene3d>
            <a:camera prst="orthographicFront"/>
            <a:lightRig rig="threePt" dir="t"/>
          </a:scene3d>
          <a:sp3d>
            <a:bevelT w="139700" prst="cross"/>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755576" y="880011"/>
            <a:ext cx="3240360" cy="5016758"/>
          </a:xfrm>
          <a:prstGeom prst="rect">
            <a:avLst/>
          </a:prstGeom>
          <a:solidFill>
            <a:schemeClr val="accent4">
              <a:lumMod val="20000"/>
              <a:lumOff val="80000"/>
            </a:schemeClr>
          </a:solidFill>
          <a:scene3d>
            <a:camera prst="orthographicFront"/>
            <a:lightRig rig="threePt" dir="t"/>
          </a:scene3d>
          <a:sp3d>
            <a:bevelT w="165100" prst="coolSlant"/>
          </a:sp3d>
        </p:spPr>
        <p:txBody>
          <a:bodyPr wrap="square">
            <a:spAutoFit/>
          </a:bodyPr>
          <a:lstStyle/>
          <a:p>
            <a:pPr algn="ctr"/>
            <a:r>
              <a:rPr lang="es-CO" sz="3200" dirty="0" smtClean="0"/>
              <a:t>Lucifer, el ángel más </a:t>
            </a:r>
            <a:r>
              <a:rPr lang="es-CO" sz="3200" dirty="0"/>
              <a:t>poderoso, el más inteligente y hermoso de todos quiso levantarse y querer la adoración de los demás ángeles como si fuera Dios. </a:t>
            </a:r>
          </a:p>
        </p:txBody>
      </p:sp>
    </p:spTree>
    <p:extLst>
      <p:ext uri="{BB962C8B-B14F-4D97-AF65-F5344CB8AC3E}">
        <p14:creationId xmlns:p14="http://schemas.microsoft.com/office/powerpoint/2010/main" val="21897152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accent4">
              <a:lumMod val="20000"/>
              <a:lumOff val="80000"/>
            </a:schemeClr>
          </a:solidFill>
        </p:spPr>
        <p:txBody>
          <a:bodyPr>
            <a:normAutofit fontScale="92500" lnSpcReduction="10000"/>
          </a:bodyPr>
          <a:lstStyle/>
          <a:p>
            <a:r>
              <a:rPr lang="es-CO" dirty="0" smtClean="0"/>
              <a:t>Este ángel quiso usurpar el derecho de ser igual a su Creador, impulsado por el orgullo, quiso tener las mismas prerrogativas de Dios, cosa que era imposible ya que </a:t>
            </a:r>
            <a:r>
              <a:rPr lang="es-CO" b="1" dirty="0" smtClean="0">
                <a:solidFill>
                  <a:srgbClr val="0070C0"/>
                </a:solidFill>
              </a:rPr>
              <a:t>en lo único que los seres creados pueden ser iguales a su Creador es en el carácter. </a:t>
            </a:r>
          </a:p>
          <a:p>
            <a:pPr lvl="1"/>
            <a:r>
              <a:rPr lang="es-CO" dirty="0" smtClean="0"/>
              <a:t>Este ángel comenzó a realizar, una campaña entre todos los seres angelicales para que se revelaran contra Dios, la Biblia dice que logró conseguir que la tercera parte de los ángeles simpatizaran con sus propuestas </a:t>
            </a:r>
            <a:r>
              <a:rPr lang="es-CO" dirty="0" smtClean="0">
                <a:solidFill>
                  <a:srgbClr val="0070C0"/>
                </a:solidFill>
              </a:rPr>
              <a:t>(Apoc.12:4), </a:t>
            </a:r>
            <a:r>
              <a:rPr lang="es-CO" dirty="0" smtClean="0"/>
              <a:t>por tanto, en el cielo ahora avía dos corrientes de ángeles, los que se mantuvieron fieles a Dios y los que se adhirieron al ángel rebelde. </a:t>
            </a:r>
          </a:p>
          <a:p>
            <a:endParaRPr lang="es-CO" dirty="0"/>
          </a:p>
        </p:txBody>
      </p:sp>
    </p:spTree>
    <p:extLst>
      <p:ext uri="{BB962C8B-B14F-4D97-AF65-F5344CB8AC3E}">
        <p14:creationId xmlns:p14="http://schemas.microsoft.com/office/powerpoint/2010/main" val="365712599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76672"/>
            <a:ext cx="4618856" cy="5904656"/>
          </a:xfrm>
          <a:solidFill>
            <a:schemeClr val="bg2">
              <a:lumMod val="90000"/>
            </a:schemeClr>
          </a:solidFill>
          <a:scene3d>
            <a:camera prst="orthographicFront"/>
            <a:lightRig rig="threePt" dir="t"/>
          </a:scene3d>
          <a:sp3d>
            <a:bevelT prst="relaxedInset"/>
          </a:sp3d>
        </p:spPr>
        <p:txBody>
          <a:bodyPr>
            <a:normAutofit lnSpcReduction="10000"/>
          </a:bodyPr>
          <a:lstStyle/>
          <a:p>
            <a:pPr marL="0" indent="0" algn="ctr">
              <a:buNone/>
            </a:pPr>
            <a:r>
              <a:rPr lang="es-CO" dirty="0"/>
              <a:t>Dios tolero por un tiempo esta situación, hasta que </a:t>
            </a:r>
            <a:r>
              <a:rPr lang="es-CO" dirty="0">
                <a:solidFill>
                  <a:srgbClr val="0070C0"/>
                </a:solidFill>
              </a:rPr>
              <a:t>(Apoc.12:7,8) </a:t>
            </a:r>
            <a:r>
              <a:rPr lang="es-CO" dirty="0"/>
              <a:t>dice: «</a:t>
            </a:r>
            <a:r>
              <a:rPr lang="es-CO" sz="3600" dirty="0">
                <a:latin typeface="Agency FB" pitchFamily="34" charset="0"/>
              </a:rPr>
              <a:t>Después hubo una gran batalla en el cielo: </a:t>
            </a:r>
            <a:endParaRPr lang="es-CO" sz="3600" dirty="0" smtClean="0">
              <a:latin typeface="Agency FB" pitchFamily="34" charset="0"/>
            </a:endParaRPr>
          </a:p>
          <a:p>
            <a:pPr marL="0" indent="0" algn="ctr">
              <a:buNone/>
            </a:pPr>
            <a:r>
              <a:rPr lang="es-CO" sz="3600" dirty="0" smtClean="0">
                <a:latin typeface="Agency FB" pitchFamily="34" charset="0"/>
              </a:rPr>
              <a:t>Miguel </a:t>
            </a:r>
            <a:r>
              <a:rPr lang="es-CO" sz="3600" dirty="0">
                <a:latin typeface="Agency FB" pitchFamily="34" charset="0"/>
              </a:rPr>
              <a:t>y sus ángeles luchaban contra el dragón; y luchaban el dragón y sus ángeles; 8 pero no prevalecieron, ni se halló ya lugar para ellos en el cielo</a:t>
            </a:r>
            <a:r>
              <a:rPr lang="es-CO" dirty="0"/>
              <a:t>». </a:t>
            </a:r>
          </a:p>
          <a:p>
            <a:endParaRPr lang="es-CO"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476672"/>
            <a:ext cx="3360390"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257888" y="4509120"/>
            <a:ext cx="3744416" cy="1938992"/>
          </a:xfrm>
          <a:prstGeom prst="rect">
            <a:avLst/>
          </a:prstGeom>
          <a:solidFill>
            <a:schemeClr val="bg2">
              <a:lumMod val="90000"/>
            </a:schemeClr>
          </a:solidFill>
          <a:scene3d>
            <a:camera prst="orthographicFront"/>
            <a:lightRig rig="threePt" dir="t"/>
          </a:scene3d>
          <a:sp3d>
            <a:bevelT w="139700" prst="cross"/>
          </a:sp3d>
        </p:spPr>
        <p:txBody>
          <a:bodyPr wrap="square">
            <a:spAutoFit/>
          </a:bodyPr>
          <a:lstStyle/>
          <a:p>
            <a:pPr algn="ctr"/>
            <a:r>
              <a:rPr lang="es-CO" sz="2000" b="1" dirty="0" smtClean="0"/>
              <a:t>Imagina, </a:t>
            </a:r>
            <a:r>
              <a:rPr lang="es-CO" sz="2000" b="1" dirty="0"/>
              <a:t>una guerra entre </a:t>
            </a:r>
            <a:r>
              <a:rPr lang="es-CO" sz="2000" b="1" dirty="0" smtClean="0"/>
              <a:t>los dos ejércitos más poderosos de la tierra, </a:t>
            </a:r>
            <a:r>
              <a:rPr lang="es-CO" sz="2000" b="1" dirty="0"/>
              <a:t>EU contra </a:t>
            </a:r>
            <a:r>
              <a:rPr lang="es-CO" sz="2000" b="1" dirty="0" smtClean="0"/>
              <a:t>Rusia, </a:t>
            </a:r>
            <a:r>
              <a:rPr lang="es-CO" sz="2000" b="1" dirty="0"/>
              <a:t>comparada con la guerra entre dos </a:t>
            </a:r>
            <a:r>
              <a:rPr lang="es-CO" sz="2000" b="1" dirty="0" smtClean="0"/>
              <a:t>ejércitos </a:t>
            </a:r>
            <a:r>
              <a:rPr lang="es-CO" sz="2000" b="1" dirty="0"/>
              <a:t>de ángeles. Cuyos </a:t>
            </a:r>
            <a:r>
              <a:rPr lang="es-CO" sz="2000" b="1" dirty="0" smtClean="0"/>
              <a:t>generales </a:t>
            </a:r>
            <a:r>
              <a:rPr lang="es-CO" sz="2000" b="1" dirty="0"/>
              <a:t>Cristo  </a:t>
            </a:r>
            <a:r>
              <a:rPr lang="es-CO" sz="2000" b="1" dirty="0" smtClean="0"/>
              <a:t>contra Lucifer</a:t>
            </a:r>
            <a:r>
              <a:rPr lang="es-CO" sz="2000" b="1" dirty="0"/>
              <a:t>. </a:t>
            </a:r>
          </a:p>
        </p:txBody>
      </p:sp>
    </p:spTree>
    <p:extLst>
      <p:ext uri="{BB962C8B-B14F-4D97-AF65-F5344CB8AC3E}">
        <p14:creationId xmlns:p14="http://schemas.microsoft.com/office/powerpoint/2010/main" val="287188978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050904" cy="2880320"/>
          </a:xfrm>
          <a:solidFill>
            <a:schemeClr val="bg2">
              <a:lumMod val="90000"/>
            </a:schemeClr>
          </a:solidFill>
          <a:scene3d>
            <a:camera prst="orthographicFront"/>
            <a:lightRig rig="threePt" dir="t"/>
          </a:scene3d>
          <a:sp3d>
            <a:bevelT w="139700" prst="cross"/>
          </a:sp3d>
        </p:spPr>
        <p:txBody>
          <a:bodyPr>
            <a:normAutofit lnSpcReduction="10000"/>
          </a:bodyPr>
          <a:lstStyle/>
          <a:p>
            <a:pPr marL="0" indent="0" algn="ctr">
              <a:buNone/>
            </a:pPr>
            <a:r>
              <a:rPr lang="es-CO" dirty="0" smtClean="0"/>
              <a:t>Por supuesto que Sananas, que ahora se llamaba este poderoso ángel, no tenía ni la más mínima posibilidad de obtener la victoria en esta lucha contra su Creador.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128" y="404664"/>
            <a:ext cx="3049116" cy="3096344"/>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152128" y="4029165"/>
            <a:ext cx="6876256" cy="2554545"/>
          </a:xfrm>
          <a:prstGeom prst="rect">
            <a:avLst/>
          </a:prstGeom>
          <a:solidFill>
            <a:schemeClr val="bg2">
              <a:lumMod val="90000"/>
            </a:schemeClr>
          </a:solidFill>
          <a:scene3d>
            <a:camera prst="orthographicFront"/>
            <a:lightRig rig="threePt" dir="t"/>
          </a:scene3d>
          <a:sp3d>
            <a:bevelT w="152400" h="50800" prst="softRound"/>
          </a:sp3d>
        </p:spPr>
        <p:txBody>
          <a:bodyPr wrap="square">
            <a:spAutoFit/>
          </a:bodyPr>
          <a:lstStyle/>
          <a:p>
            <a:r>
              <a:rPr lang="es-CO" sz="3200" dirty="0" smtClean="0"/>
              <a:t>Después </a:t>
            </a:r>
            <a:r>
              <a:rPr lang="es-CO" sz="3200" dirty="0"/>
              <a:t>de que </a:t>
            </a:r>
            <a:r>
              <a:rPr lang="es-CO" sz="3200" dirty="0" smtClean="0"/>
              <a:t>Miguel, o sea Cristo, obtuvo </a:t>
            </a:r>
            <a:r>
              <a:rPr lang="es-CO" sz="3200" dirty="0"/>
              <a:t>la victoria y Satanás fue arrojado del cielo con todos sus </a:t>
            </a:r>
            <a:r>
              <a:rPr lang="es-CO" sz="3200" dirty="0" smtClean="0"/>
              <a:t>simpatizantes, volvió </a:t>
            </a:r>
            <a:r>
              <a:rPr lang="es-CO" sz="3200" dirty="0"/>
              <a:t>a reinar la paz y la </a:t>
            </a:r>
            <a:r>
              <a:rPr lang="es-CO" sz="3200" dirty="0" smtClean="0"/>
              <a:t>convivencia </a:t>
            </a:r>
            <a:r>
              <a:rPr lang="es-CO" sz="3200" dirty="0"/>
              <a:t>entre todos los ángeles del cielo. </a:t>
            </a:r>
          </a:p>
        </p:txBody>
      </p:sp>
    </p:spTree>
    <p:extLst>
      <p:ext uri="{BB962C8B-B14F-4D97-AF65-F5344CB8AC3E}">
        <p14:creationId xmlns:p14="http://schemas.microsoft.com/office/powerpoint/2010/main" val="43758391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692696"/>
            <a:ext cx="8229600" cy="5544616"/>
          </a:xfrm>
          <a:solidFill>
            <a:schemeClr val="accent5">
              <a:lumMod val="50000"/>
            </a:schemeClr>
          </a:solidFill>
        </p:spPr>
        <p:txBody>
          <a:bodyPr>
            <a:normAutofit/>
          </a:bodyPr>
          <a:lstStyle/>
          <a:p>
            <a:pPr marL="0" indent="0" algn="ctr">
              <a:buNone/>
            </a:pPr>
            <a:endParaRPr lang="es-CO" dirty="0" smtClean="0"/>
          </a:p>
          <a:p>
            <a:pPr marL="0" indent="0" algn="ctr">
              <a:buNone/>
            </a:pPr>
            <a:r>
              <a:rPr lang="es-CO" dirty="0" smtClean="0">
                <a:solidFill>
                  <a:srgbClr val="FFFF00"/>
                </a:solidFill>
              </a:rPr>
              <a:t>Es </a:t>
            </a:r>
            <a:r>
              <a:rPr lang="es-CO" dirty="0">
                <a:solidFill>
                  <a:srgbClr val="FFFF00"/>
                </a:solidFill>
              </a:rPr>
              <a:t>en ese momento donde centramos el titulo del tema basado en el canto entonado por los ángeles de Dios: «</a:t>
            </a:r>
            <a:r>
              <a:rPr lang="es-CO" b="1" dirty="0">
                <a:solidFill>
                  <a:srgbClr val="FFFF00"/>
                </a:solidFill>
              </a:rPr>
              <a:t>UN CANTO DE ALEGRIA Y UN AY</a:t>
            </a:r>
            <a:r>
              <a:rPr lang="es-CO" dirty="0">
                <a:solidFill>
                  <a:srgbClr val="FFFF00"/>
                </a:solidFill>
              </a:rPr>
              <a:t>». Leamos el texto completo </a:t>
            </a:r>
            <a:r>
              <a:rPr lang="es-CO" u="sng" dirty="0">
                <a:solidFill>
                  <a:srgbClr val="FFFF00"/>
                </a:solidFill>
              </a:rPr>
              <a:t>(Apoc.12:12</a:t>
            </a:r>
            <a:r>
              <a:rPr lang="es-CO" u="sng" dirty="0" smtClean="0">
                <a:solidFill>
                  <a:srgbClr val="FFFF00"/>
                </a:solidFill>
              </a:rPr>
              <a:t>).</a:t>
            </a:r>
            <a:endParaRPr lang="es-CO" dirty="0" smtClean="0"/>
          </a:p>
          <a:p>
            <a:pPr marL="0" indent="0" algn="ctr">
              <a:buNone/>
            </a:pPr>
            <a:endParaRPr lang="es-CO" dirty="0">
              <a:solidFill>
                <a:schemeClr val="bg1"/>
              </a:solidFill>
            </a:endParaRPr>
          </a:p>
          <a:p>
            <a:pPr marL="0" indent="0" algn="ctr">
              <a:buNone/>
            </a:pPr>
            <a:r>
              <a:rPr lang="es-CO" dirty="0" smtClean="0">
                <a:solidFill>
                  <a:schemeClr val="bg1"/>
                </a:solidFill>
              </a:rPr>
              <a:t>«</a:t>
            </a:r>
            <a:r>
              <a:rPr lang="es-CO" b="1" dirty="0">
                <a:solidFill>
                  <a:schemeClr val="bg1"/>
                </a:solidFill>
                <a:latin typeface="Agency FB" pitchFamily="34" charset="0"/>
              </a:rPr>
              <a:t>Por lo cual alegraos, cielos, y los que moráis en ellos. ¡Ay de los moradores de la tierra y del mar! porque el diablo ha descendido a vosotros con gran ira, sabiendo que tiene poco tiempo</a:t>
            </a:r>
            <a:r>
              <a:rPr lang="es-CO" dirty="0" smtClean="0">
                <a:solidFill>
                  <a:schemeClr val="bg1"/>
                </a:solidFill>
              </a:rPr>
              <a:t>»</a:t>
            </a:r>
            <a:endParaRPr lang="es-CO" dirty="0">
              <a:solidFill>
                <a:schemeClr val="bg1"/>
              </a:solidFill>
            </a:endParaRPr>
          </a:p>
        </p:txBody>
      </p:sp>
    </p:spTree>
    <p:extLst>
      <p:ext uri="{BB962C8B-B14F-4D97-AF65-F5344CB8AC3E}">
        <p14:creationId xmlns:p14="http://schemas.microsoft.com/office/powerpoint/2010/main" val="409292239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760640"/>
          </a:xfrm>
          <a:solidFill>
            <a:schemeClr val="accent5">
              <a:lumMod val="50000"/>
            </a:schemeClr>
          </a:solidFill>
        </p:spPr>
        <p:txBody>
          <a:bodyPr>
            <a:normAutofit fontScale="92500" lnSpcReduction="10000"/>
          </a:bodyPr>
          <a:lstStyle/>
          <a:p>
            <a:pPr marL="0" indent="0" algn="ctr">
              <a:buNone/>
            </a:pPr>
            <a:r>
              <a:rPr lang="es-CO" dirty="0" smtClean="0">
                <a:solidFill>
                  <a:srgbClr val="FFFF00"/>
                </a:solidFill>
              </a:rPr>
              <a:t>El texto describe el gran descanso que experimentaron los santos ángeles cuando este enemigo de Dios fue expulsado del cielo, pero ahora ellos exclaman:</a:t>
            </a:r>
            <a:r>
              <a:rPr lang="es-CO" dirty="0">
                <a:solidFill>
                  <a:srgbClr val="FFFF00"/>
                </a:solidFill>
                <a:latin typeface="Agency FB" pitchFamily="34" charset="0"/>
              </a:rPr>
              <a:t> </a:t>
            </a:r>
            <a:endParaRPr lang="es-CO" dirty="0" smtClean="0">
              <a:solidFill>
                <a:srgbClr val="FFFF00"/>
              </a:solidFill>
              <a:latin typeface="Agency FB" pitchFamily="34" charset="0"/>
            </a:endParaRPr>
          </a:p>
          <a:p>
            <a:pPr marL="0" indent="0" algn="ctr">
              <a:buNone/>
            </a:pPr>
            <a:endParaRPr lang="es-CO" dirty="0" smtClean="0">
              <a:solidFill>
                <a:schemeClr val="bg1"/>
              </a:solidFill>
              <a:latin typeface="Agency FB" pitchFamily="34" charset="0"/>
            </a:endParaRPr>
          </a:p>
          <a:p>
            <a:pPr marL="0" indent="0" algn="ctr">
              <a:buNone/>
            </a:pPr>
            <a:r>
              <a:rPr lang="es-CO" b="1" dirty="0" smtClean="0">
                <a:solidFill>
                  <a:schemeClr val="bg1"/>
                </a:solidFill>
                <a:latin typeface="Agency FB" pitchFamily="34" charset="0"/>
              </a:rPr>
              <a:t>«Ay </a:t>
            </a:r>
            <a:r>
              <a:rPr lang="es-CO" b="1" dirty="0">
                <a:solidFill>
                  <a:schemeClr val="bg1"/>
                </a:solidFill>
                <a:latin typeface="Agency FB" pitchFamily="34" charset="0"/>
              </a:rPr>
              <a:t>de los moradores de la tierra y del </a:t>
            </a:r>
            <a:r>
              <a:rPr lang="es-CO" b="1" dirty="0" smtClean="0">
                <a:solidFill>
                  <a:schemeClr val="bg1"/>
                </a:solidFill>
                <a:latin typeface="Agency FB" pitchFamily="34" charset="0"/>
              </a:rPr>
              <a:t>mar, </a:t>
            </a:r>
            <a:r>
              <a:rPr lang="es-CO" b="1" dirty="0">
                <a:solidFill>
                  <a:schemeClr val="bg1"/>
                </a:solidFill>
                <a:latin typeface="Agency FB" pitchFamily="34" charset="0"/>
              </a:rPr>
              <a:t>porque el diablo ha descendido a vosotros con gran ira, sabiendo que tiene poco </a:t>
            </a:r>
            <a:r>
              <a:rPr lang="es-CO" b="1" dirty="0" smtClean="0">
                <a:solidFill>
                  <a:schemeClr val="bg1"/>
                </a:solidFill>
                <a:latin typeface="Agency FB" pitchFamily="34" charset="0"/>
              </a:rPr>
              <a:t>tiempo».</a:t>
            </a:r>
          </a:p>
          <a:p>
            <a:pPr marL="0" indent="0" algn="ctr">
              <a:buNone/>
            </a:pPr>
            <a:endParaRPr lang="es-CO" dirty="0" smtClean="0">
              <a:solidFill>
                <a:srgbClr val="FFFF00"/>
              </a:solidFill>
            </a:endParaRPr>
          </a:p>
          <a:p>
            <a:pPr marL="0" indent="0" algn="ctr">
              <a:buNone/>
            </a:pPr>
            <a:r>
              <a:rPr lang="es-CO" dirty="0" smtClean="0">
                <a:solidFill>
                  <a:srgbClr val="FFFF00"/>
                </a:solidFill>
              </a:rPr>
              <a:t>Evidentemente la historia Biblica y el registro diario de la humanidad muestran una evidencia de este «Ay» expresado por los moradores del cielo.</a:t>
            </a:r>
          </a:p>
          <a:p>
            <a:endParaRPr lang="es-CO" dirty="0">
              <a:latin typeface="Agency FB" pitchFamily="34" charset="0"/>
            </a:endParaRPr>
          </a:p>
        </p:txBody>
      </p:sp>
    </p:spTree>
    <p:extLst>
      <p:ext uri="{BB962C8B-B14F-4D97-AF65-F5344CB8AC3E}">
        <p14:creationId xmlns:p14="http://schemas.microsoft.com/office/powerpoint/2010/main" val="315361748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20688"/>
            <a:ext cx="8229600" cy="5505475"/>
          </a:xfrm>
          <a:solidFill>
            <a:schemeClr val="accent4">
              <a:lumMod val="20000"/>
              <a:lumOff val="80000"/>
            </a:schemeClr>
          </a:solidFill>
          <a:scene3d>
            <a:camera prst="orthographicFront"/>
            <a:lightRig rig="threePt" dir="t"/>
          </a:scene3d>
          <a:sp3d>
            <a:bevelT prst="relaxedInset"/>
          </a:sp3d>
        </p:spPr>
        <p:txBody>
          <a:bodyPr>
            <a:normAutofit lnSpcReduction="10000"/>
          </a:bodyPr>
          <a:lstStyle/>
          <a:p>
            <a:pPr marL="0" indent="0" algn="ctr">
              <a:buNone/>
            </a:pPr>
            <a:r>
              <a:rPr lang="es-CO" dirty="0"/>
              <a:t>La cierva del Señor,  en uno de sus libros inspirados , el </a:t>
            </a:r>
            <a:r>
              <a:rPr lang="es-CO" dirty="0">
                <a:solidFill>
                  <a:srgbClr val="FF0000"/>
                </a:solidFill>
              </a:rPr>
              <a:t>Conflicto de los Siglos, en el Capitulo titulado  </a:t>
            </a:r>
            <a:r>
              <a:rPr lang="es-CO" u="sng" dirty="0">
                <a:solidFill>
                  <a:srgbClr val="FF0000"/>
                </a:solidFill>
              </a:rPr>
              <a:t>(«El Peor Enemigo del Hombre» </a:t>
            </a:r>
            <a:r>
              <a:rPr lang="es-CO" u="sng" dirty="0" smtClean="0">
                <a:solidFill>
                  <a:srgbClr val="FF0000"/>
                </a:solidFill>
              </a:rPr>
              <a:t>pág.. </a:t>
            </a:r>
            <a:r>
              <a:rPr lang="es-CO" u="sng" dirty="0">
                <a:solidFill>
                  <a:srgbClr val="FF0000"/>
                </a:solidFill>
              </a:rPr>
              <a:t>559</a:t>
            </a:r>
            <a:r>
              <a:rPr lang="es-CO" dirty="0"/>
              <a:t>),  registra la forma con la cual trabaja este ser que está empeñado en sembrar  el dolor, miseria, angustia y muerte entre los seres humanos con el fin de inducirlos a rebelarse contra Dios. </a:t>
            </a:r>
          </a:p>
          <a:p>
            <a:endParaRPr lang="es-CO" dirty="0" smtClean="0"/>
          </a:p>
          <a:p>
            <a:pPr marL="0" indent="0" algn="ctr">
              <a:buNone/>
            </a:pPr>
            <a:r>
              <a:rPr lang="es-CO" dirty="0" smtClean="0"/>
              <a:t>A </a:t>
            </a:r>
            <a:r>
              <a:rPr lang="es-CO" dirty="0"/>
              <a:t>continuación extraemos lo que ella registra, para que usted y yo estemos en </a:t>
            </a:r>
            <a:r>
              <a:rPr lang="es-CO" dirty="0" smtClean="0"/>
              <a:t>guardia</a:t>
            </a:r>
            <a:r>
              <a:rPr lang="es-CO" dirty="0"/>
              <a:t>:</a:t>
            </a:r>
          </a:p>
          <a:p>
            <a:endParaRPr lang="es-CO" dirty="0"/>
          </a:p>
        </p:txBody>
      </p:sp>
    </p:spTree>
    <p:extLst>
      <p:ext uri="{BB962C8B-B14F-4D97-AF65-F5344CB8AC3E}">
        <p14:creationId xmlns:p14="http://schemas.microsoft.com/office/powerpoint/2010/main" val="2714876235"/>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6480720"/>
          </a:xfrm>
          <a:solidFill>
            <a:schemeClr val="accent4">
              <a:lumMod val="20000"/>
              <a:lumOff val="80000"/>
            </a:schemeClr>
          </a:solidFill>
        </p:spPr>
        <p:txBody>
          <a:bodyPr>
            <a:normAutofit fontScale="85000" lnSpcReduction="20000"/>
          </a:bodyPr>
          <a:lstStyle/>
          <a:p>
            <a:r>
              <a:rPr lang="es-CO" dirty="0" smtClean="0"/>
              <a:t>Lo primero que la sierva del Señor cita en la pag.559, es la sentencia que Dios pronunció en el Edén contra Satanás después de que este indujo a nuestros primeros padres a desobedecer a Dios diciendo: «</a:t>
            </a:r>
            <a:r>
              <a:rPr lang="es-CO" dirty="0" smtClean="0">
                <a:latin typeface="Agency FB" pitchFamily="34" charset="0"/>
              </a:rPr>
              <a:t>Y </a:t>
            </a:r>
            <a:r>
              <a:rPr lang="es-CO" dirty="0">
                <a:latin typeface="Agency FB" pitchFamily="34" charset="0"/>
              </a:rPr>
              <a:t>pondré </a:t>
            </a:r>
            <a:r>
              <a:rPr lang="es-CO" b="1" u="sng" dirty="0">
                <a:latin typeface="Agency FB" pitchFamily="34" charset="0"/>
              </a:rPr>
              <a:t>enemistad entre ti y la mujer</a:t>
            </a:r>
            <a:r>
              <a:rPr lang="es-CO" dirty="0">
                <a:latin typeface="Agency FB" pitchFamily="34" charset="0"/>
              </a:rPr>
              <a:t>, y entre tu simiente y la simiente suya; ésta te herirá en la cabeza, y tú le herirás en el </a:t>
            </a:r>
            <a:r>
              <a:rPr lang="es-CO" dirty="0" smtClean="0">
                <a:latin typeface="Agency FB" pitchFamily="34" charset="0"/>
              </a:rPr>
              <a:t>calcañar</a:t>
            </a:r>
            <a:r>
              <a:rPr lang="es-CO" dirty="0" smtClean="0"/>
              <a:t>» </a:t>
            </a:r>
            <a:r>
              <a:rPr lang="es-CO" dirty="0" smtClean="0">
                <a:solidFill>
                  <a:srgbClr val="FF0000"/>
                </a:solidFill>
              </a:rPr>
              <a:t>(Gén.3:15).</a:t>
            </a:r>
          </a:p>
          <a:p>
            <a:pPr lvl="1"/>
            <a:r>
              <a:rPr lang="es-CO" dirty="0" smtClean="0"/>
              <a:t>«</a:t>
            </a:r>
            <a:r>
              <a:rPr lang="es-CO" dirty="0" smtClean="0">
                <a:latin typeface="Agency FB" pitchFamily="34" charset="0"/>
              </a:rPr>
              <a:t>La divina sentencia pronunciada contra Satanás, es una profecía que abarca las edades desde ese momento hasta los últimos tiempos, predecía el gran conflicto en que se verían empeñadas todas las razas humanas que hubiesen de vivir en la tierra»</a:t>
            </a:r>
            <a:r>
              <a:rPr lang="es-CO" dirty="0" smtClean="0"/>
              <a:t>.</a:t>
            </a:r>
          </a:p>
          <a:p>
            <a:pPr lvl="1"/>
            <a:r>
              <a:rPr lang="es-CO" dirty="0" smtClean="0"/>
              <a:t>Y más adelante en la </a:t>
            </a:r>
            <a:r>
              <a:rPr lang="es-CO" dirty="0" smtClean="0">
                <a:solidFill>
                  <a:srgbClr val="FF0000"/>
                </a:solidFill>
              </a:rPr>
              <a:t>pagina 572, p 1 </a:t>
            </a:r>
            <a:r>
              <a:rPr lang="es-CO" dirty="0" smtClean="0"/>
              <a:t>escribió: «</a:t>
            </a:r>
            <a:r>
              <a:rPr lang="es-CO" dirty="0" smtClean="0">
                <a:latin typeface="Agency FB" pitchFamily="34" charset="0"/>
              </a:rPr>
              <a:t>La gran controversia entre Cristo y Satanás, sostenida desde hace cerca de CUATRO MIL AÑOS, </a:t>
            </a:r>
            <a:r>
              <a:rPr lang="es-CO" u="sng" dirty="0" smtClean="0">
                <a:latin typeface="Agency FB" pitchFamily="34" charset="0"/>
              </a:rPr>
              <a:t>está por terminar</a:t>
            </a:r>
            <a:r>
              <a:rPr lang="es-CO" dirty="0" smtClean="0"/>
              <a:t>». Esto fue escrito en 1858.</a:t>
            </a:r>
          </a:p>
          <a:p>
            <a:r>
              <a:rPr lang="es-CO" dirty="0" smtClean="0"/>
              <a:t>Como usted sabe, para que haya «enemistad» se necesitan de dos bandos, los hijos de Satanás, los desobedientes, y los hijos de la mujer, la iglesia, los obedientes a los Mandamientos de Dios. </a:t>
            </a:r>
            <a:r>
              <a:rPr lang="es-CO" dirty="0" smtClean="0">
                <a:solidFill>
                  <a:srgbClr val="FF0000"/>
                </a:solidFill>
              </a:rPr>
              <a:t>(ver Apoc.12:17).</a:t>
            </a:r>
            <a:endParaRPr lang="es-CO" dirty="0">
              <a:solidFill>
                <a:srgbClr val="FF0000"/>
              </a:solidFill>
            </a:endParaRPr>
          </a:p>
        </p:txBody>
      </p:sp>
    </p:spTree>
    <p:extLst>
      <p:ext uri="{BB962C8B-B14F-4D97-AF65-F5344CB8AC3E}">
        <p14:creationId xmlns:p14="http://schemas.microsoft.com/office/powerpoint/2010/main" val="290762526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barn(inVertical)">
                                      <p:cBhvr>
                                        <p:cTn id="10" dur="500"/>
                                        <p:tgtEl>
                                          <p:spTgt spid="3">
                                            <p:txEl>
                                              <p:pRg st="2" end="2"/>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barn(inVertical)">
                                      <p:cBhvr>
                                        <p:cTn id="13"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2">
              <a:lumMod val="20000"/>
              <a:lumOff val="80000"/>
            </a:schemeClr>
          </a:solidFill>
          <a:scene3d>
            <a:camera prst="orthographicFront"/>
            <a:lightRig rig="threePt" dir="t"/>
          </a:scene3d>
          <a:sp3d>
            <a:bevelT w="139700" prst="cross"/>
          </a:sp3d>
        </p:spPr>
        <p:txBody>
          <a:bodyPr>
            <a:normAutofit/>
          </a:bodyPr>
          <a:lstStyle/>
          <a:p>
            <a:pPr lvl="1"/>
            <a:r>
              <a:rPr lang="es-CO" dirty="0" smtClean="0"/>
              <a:t>A medida que se aproxima el fin, «</a:t>
            </a:r>
            <a:r>
              <a:rPr lang="es-CO" dirty="0" smtClean="0">
                <a:latin typeface="Agency FB" pitchFamily="34" charset="0"/>
              </a:rPr>
              <a:t>por que Satanás sabe que le queda poco tiempo</a:t>
            </a:r>
            <a:r>
              <a:rPr lang="es-CO" dirty="0" smtClean="0"/>
              <a:t>», esta lucha se hará más intensa.</a:t>
            </a:r>
          </a:p>
          <a:p>
            <a:pPr lvl="1"/>
            <a:endParaRPr lang="es-CO" dirty="0" smtClean="0"/>
          </a:p>
          <a:p>
            <a:pPr lvl="1"/>
            <a:r>
              <a:rPr lang="es-CO" sz="3200" dirty="0" smtClean="0"/>
              <a:t> «</a:t>
            </a:r>
            <a:r>
              <a:rPr lang="es-CO" sz="3200" dirty="0" smtClean="0">
                <a:latin typeface="Agency FB" pitchFamily="34" charset="0"/>
              </a:rPr>
              <a:t>Satanás tentó al hombre a que pecase, como lo había inducido a los ángeles a rebelarse contra Dios, a fin de asegurarse su cooperación en su lucha contra el cielo</a:t>
            </a:r>
            <a:r>
              <a:rPr lang="es-CO" sz="3200" dirty="0" smtClean="0"/>
              <a:t>. </a:t>
            </a:r>
          </a:p>
          <a:p>
            <a:endParaRPr lang="es-CO" dirty="0" smtClean="0"/>
          </a:p>
          <a:p>
            <a:pPr lvl="1"/>
            <a:r>
              <a:rPr lang="es-CO" dirty="0" smtClean="0">
                <a:latin typeface="Agency FB" pitchFamily="34" charset="0"/>
              </a:rPr>
              <a:t>Al oír Satanás que habría enemistad entre él y la mujer, y entre sus linajes, comprendió que serían contrarrestados sus esfuerzos por corromper la naturaleza humana y que capacitaría al hombre para resistirle</a:t>
            </a:r>
            <a:r>
              <a:rPr lang="es-CO" dirty="0" smtClean="0"/>
              <a:t>». </a:t>
            </a:r>
            <a:r>
              <a:rPr lang="es-CO" dirty="0" smtClean="0">
                <a:solidFill>
                  <a:srgbClr val="FF0000"/>
                </a:solidFill>
              </a:rPr>
              <a:t>(ver Hech.1:8).</a:t>
            </a:r>
            <a:endParaRPr lang="es-CO" dirty="0">
              <a:solidFill>
                <a:srgbClr val="FF0000"/>
              </a:solidFill>
            </a:endParaRPr>
          </a:p>
        </p:txBody>
      </p:sp>
    </p:spTree>
    <p:extLst>
      <p:ext uri="{BB962C8B-B14F-4D97-AF65-F5344CB8AC3E}">
        <p14:creationId xmlns:p14="http://schemas.microsoft.com/office/powerpoint/2010/main" val="66014340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858218"/>
          </a:xfrm>
          <a:solidFill>
            <a:schemeClr val="bg2">
              <a:lumMod val="75000"/>
            </a:schemeClr>
          </a:solidFill>
          <a:scene3d>
            <a:camera prst="orthographicFront"/>
            <a:lightRig rig="threePt" dir="t"/>
          </a:scene3d>
          <a:sp3d>
            <a:bevelT w="165100" prst="coolSlant"/>
          </a:sp3d>
        </p:spPr>
        <p:txBody>
          <a:bodyPr>
            <a:noAutofit/>
          </a:bodyPr>
          <a:lstStyle/>
          <a:p>
            <a:r>
              <a:rPr lang="es-CO" sz="3200" b="1" dirty="0" smtClean="0"/>
              <a:t>Recordemos que Satanás es un ser astuto, él se camufla pretendiendo hacernos un bien pero su propósito es separarnos de Dios</a:t>
            </a:r>
            <a:endParaRPr lang="es-CO" sz="3200"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2636912"/>
            <a:ext cx="2736304" cy="2593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9872" y="2636912"/>
            <a:ext cx="2304256" cy="2593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636913"/>
            <a:ext cx="2808312" cy="2593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5517232"/>
            <a:ext cx="8136904" cy="1077218"/>
          </a:xfrm>
          <a:prstGeom prst="rect">
            <a:avLst/>
          </a:prstGeom>
          <a:solidFill>
            <a:schemeClr val="bg2">
              <a:lumMod val="75000"/>
            </a:schemeClr>
          </a:solidFill>
          <a:scene3d>
            <a:camera prst="orthographicFront"/>
            <a:lightRig rig="threePt" dir="t"/>
          </a:scene3d>
          <a:sp3d>
            <a:bevelT w="165100" prst="coolSlant"/>
          </a:sp3d>
        </p:spPr>
        <p:txBody>
          <a:bodyPr wrap="square">
            <a:spAutoFit/>
          </a:bodyPr>
          <a:lstStyle/>
          <a:p>
            <a:pPr algn="ctr"/>
            <a:r>
              <a:rPr lang="es-CO" sz="3200" b="1" dirty="0"/>
              <a:t>Y no es maravilla, porque el mismo Satanás se transfigura en ángel de luz. </a:t>
            </a:r>
            <a:r>
              <a:rPr lang="es-CO" sz="3200" b="1" dirty="0" smtClean="0"/>
              <a:t>(2 Cor.11:14).</a:t>
            </a:r>
            <a:endParaRPr lang="es-CO" sz="3200" b="1" dirty="0"/>
          </a:p>
        </p:txBody>
      </p:sp>
    </p:spTree>
    <p:extLst>
      <p:ext uri="{BB962C8B-B14F-4D97-AF65-F5344CB8AC3E}">
        <p14:creationId xmlns:p14="http://schemas.microsoft.com/office/powerpoint/2010/main" val="1468772521"/>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83568" y="908720"/>
            <a:ext cx="7797552" cy="4968552"/>
          </a:xfrm>
          <a:solidFill>
            <a:schemeClr val="accent4">
              <a:lumMod val="60000"/>
              <a:lumOff val="40000"/>
            </a:schemeClr>
          </a:solidFill>
          <a:scene3d>
            <a:camera prst="orthographicFront"/>
            <a:lightRig rig="threePt" dir="t"/>
          </a:scene3d>
          <a:sp3d>
            <a:bevelT w="165100" prst="coolSlant"/>
          </a:sp3d>
        </p:spPr>
        <p:txBody>
          <a:bodyPr>
            <a:noAutofit/>
          </a:bodyPr>
          <a:lstStyle/>
          <a:p>
            <a:pPr marL="0" indent="0" algn="ctr">
              <a:buNone/>
            </a:pPr>
            <a:r>
              <a:rPr lang="es-CO" sz="4000" dirty="0" smtClean="0"/>
              <a:t>En la siguiente sección de </a:t>
            </a:r>
            <a:r>
              <a:rPr lang="es-CO" sz="4000" dirty="0"/>
              <a:t>este tema</a:t>
            </a:r>
            <a:r>
              <a:rPr lang="es-CO" sz="4000" dirty="0" smtClean="0"/>
              <a:t>: </a:t>
            </a:r>
          </a:p>
          <a:p>
            <a:pPr marL="0" indent="0" algn="ctr">
              <a:buNone/>
            </a:pPr>
            <a:r>
              <a:rPr lang="es-CO" sz="4000" dirty="0" smtClean="0"/>
              <a:t>«</a:t>
            </a:r>
            <a:r>
              <a:rPr lang="es-CO" sz="4000" b="1" dirty="0" smtClean="0"/>
              <a:t>UN </a:t>
            </a:r>
            <a:r>
              <a:rPr lang="es-CO" sz="4000" b="1" dirty="0"/>
              <a:t>CANTO DE ALEGRIA Y UN </a:t>
            </a:r>
            <a:r>
              <a:rPr lang="es-CO" sz="4000" b="1" dirty="0" smtClean="0"/>
              <a:t>AY</a:t>
            </a:r>
            <a:r>
              <a:rPr lang="es-CO" sz="4000" dirty="0" smtClean="0"/>
              <a:t>» </a:t>
            </a:r>
          </a:p>
          <a:p>
            <a:pPr marL="0" indent="0" algn="ctr">
              <a:buNone/>
            </a:pPr>
            <a:r>
              <a:rPr lang="es-CO" sz="4000" dirty="0" smtClean="0"/>
              <a:t>veremos las diferentes formas que utiliza Satanás para llevar a cavo su propósito de destruir la iglesia,</a:t>
            </a:r>
          </a:p>
          <a:p>
            <a:pPr marL="0" indent="0" algn="ctr">
              <a:buNone/>
            </a:pPr>
            <a:r>
              <a:rPr lang="es-CO" sz="4000" dirty="0" smtClean="0"/>
              <a:t> «</a:t>
            </a:r>
            <a:r>
              <a:rPr lang="es-CO" sz="4000" b="1" dirty="0" smtClean="0"/>
              <a:t>al saber que le queda poco tiempo</a:t>
            </a:r>
            <a:r>
              <a:rPr lang="es-CO" sz="4000" dirty="0" smtClean="0"/>
              <a:t>».</a:t>
            </a:r>
            <a:endParaRPr lang="es-CO" sz="4000" dirty="0"/>
          </a:p>
        </p:txBody>
      </p:sp>
    </p:spTree>
    <p:extLst>
      <p:ext uri="{BB962C8B-B14F-4D97-AF65-F5344CB8AC3E}">
        <p14:creationId xmlns:p14="http://schemas.microsoft.com/office/powerpoint/2010/main" val="2602094915"/>
      </p:ext>
    </p:extLst>
  </p:cSld>
  <p:clrMapOvr>
    <a:masterClrMapping/>
  </p:clrMapOvr>
  <p:transition spd="slow">
    <p:cov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40000"/>
              <a:lumOff val="60000"/>
            </a:schemeClr>
          </a:solidFill>
          <a:scene3d>
            <a:camera prst="orthographicFront"/>
            <a:lightRig rig="threePt" dir="t"/>
          </a:scene3d>
          <a:sp3d>
            <a:bevelT w="139700" prst="cross"/>
          </a:sp3d>
        </p:spPr>
        <p:txBody>
          <a:bodyPr>
            <a:normAutofit fontScale="92500" lnSpcReduction="10000"/>
          </a:bodyPr>
          <a:lstStyle/>
          <a:p>
            <a:pPr marL="0" indent="0" algn="ctr">
              <a:buNone/>
            </a:pPr>
            <a:r>
              <a:rPr lang="es-CO" sz="4100" b="1" dirty="0"/>
              <a:t>¿Qué enciende el odio de Satanás? </a:t>
            </a:r>
          </a:p>
          <a:p>
            <a:pPr marL="0" indent="0" algn="ctr">
              <a:buNone/>
            </a:pPr>
            <a:endParaRPr lang="es-CO" b="1" dirty="0" smtClean="0">
              <a:solidFill>
                <a:srgbClr val="FF0000"/>
              </a:solidFill>
            </a:endParaRPr>
          </a:p>
          <a:p>
            <a:pPr marL="0" indent="0" algn="ctr">
              <a:buNone/>
            </a:pPr>
            <a:r>
              <a:rPr lang="es-CO" b="1" dirty="0" smtClean="0">
                <a:solidFill>
                  <a:srgbClr val="FF0000"/>
                </a:solidFill>
              </a:rPr>
              <a:t>Conflicto de los Siglos </a:t>
            </a:r>
            <a:r>
              <a:rPr lang="es-CO" b="1" dirty="0">
                <a:solidFill>
                  <a:srgbClr val="FF0000"/>
                </a:solidFill>
              </a:rPr>
              <a:t>560:1 </a:t>
            </a:r>
          </a:p>
          <a:p>
            <a:pPr marL="0" indent="0" algn="ctr">
              <a:buNone/>
            </a:pPr>
            <a:r>
              <a:rPr lang="es-CO" dirty="0" smtClean="0">
                <a:solidFill>
                  <a:srgbClr val="0070C0"/>
                </a:solidFill>
              </a:rPr>
              <a:t>«Lo </a:t>
            </a:r>
            <a:r>
              <a:rPr lang="es-CO" dirty="0">
                <a:solidFill>
                  <a:srgbClr val="0070C0"/>
                </a:solidFill>
              </a:rPr>
              <a:t>que enciende la enemistad de Satanás contra la raza humana, es que ella, por intermedio </a:t>
            </a:r>
            <a:r>
              <a:rPr lang="es-CO" dirty="0" smtClean="0">
                <a:solidFill>
                  <a:srgbClr val="0070C0"/>
                </a:solidFill>
              </a:rPr>
              <a:t>de </a:t>
            </a:r>
            <a:r>
              <a:rPr lang="es-CO" dirty="0">
                <a:solidFill>
                  <a:srgbClr val="0070C0"/>
                </a:solidFill>
              </a:rPr>
              <a:t>Cristo, es objeto del amor y de la misericordia de Dios. </a:t>
            </a:r>
          </a:p>
          <a:p>
            <a:pPr marL="0" indent="0" algn="ctr">
              <a:buNone/>
            </a:pPr>
            <a:r>
              <a:rPr lang="es-CO" dirty="0" smtClean="0">
                <a:solidFill>
                  <a:srgbClr val="0070C0"/>
                </a:solidFill>
              </a:rPr>
              <a:t>Lo </a:t>
            </a:r>
            <a:r>
              <a:rPr lang="es-CO" dirty="0">
                <a:solidFill>
                  <a:srgbClr val="0070C0"/>
                </a:solidFill>
              </a:rPr>
              <a:t>que él quiere entonces es oponerse al plan divino de la redención del hombre, deshonrar </a:t>
            </a:r>
            <a:r>
              <a:rPr lang="es-CO" dirty="0" smtClean="0">
                <a:solidFill>
                  <a:srgbClr val="0070C0"/>
                </a:solidFill>
              </a:rPr>
              <a:t>a </a:t>
            </a:r>
            <a:r>
              <a:rPr lang="es-CO" dirty="0">
                <a:solidFill>
                  <a:srgbClr val="0070C0"/>
                </a:solidFill>
              </a:rPr>
              <a:t>Dios mutilando y profanando sus obras, causar dolor en el cielo y llenar la tierra de miseria </a:t>
            </a:r>
            <a:r>
              <a:rPr lang="es-CO" dirty="0" smtClean="0">
                <a:solidFill>
                  <a:srgbClr val="0070C0"/>
                </a:solidFill>
              </a:rPr>
              <a:t>y </a:t>
            </a:r>
            <a:r>
              <a:rPr lang="es-CO" dirty="0">
                <a:solidFill>
                  <a:srgbClr val="0070C0"/>
                </a:solidFill>
              </a:rPr>
              <a:t>desolación</a:t>
            </a:r>
            <a:r>
              <a:rPr lang="es-CO" dirty="0" smtClean="0">
                <a:solidFill>
                  <a:srgbClr val="0070C0"/>
                </a:solidFill>
              </a:rPr>
              <a:t>.</a:t>
            </a:r>
          </a:p>
          <a:p>
            <a:pPr marL="0" indent="0" algn="ctr">
              <a:buNone/>
            </a:pPr>
            <a:r>
              <a:rPr lang="es-CO" dirty="0" smtClean="0">
                <a:solidFill>
                  <a:srgbClr val="0070C0"/>
                </a:solidFill>
              </a:rPr>
              <a:t> </a:t>
            </a:r>
            <a:r>
              <a:rPr lang="es-CO" dirty="0">
                <a:solidFill>
                  <a:srgbClr val="0070C0"/>
                </a:solidFill>
              </a:rPr>
              <a:t>Y luego señala todos estos males como resultado de la creación del hombre </a:t>
            </a:r>
            <a:r>
              <a:rPr lang="es-CO" dirty="0" smtClean="0">
                <a:solidFill>
                  <a:srgbClr val="0070C0"/>
                </a:solidFill>
              </a:rPr>
              <a:t>por Dios». </a:t>
            </a:r>
            <a:endParaRPr lang="es-CO" dirty="0">
              <a:solidFill>
                <a:srgbClr val="0070C0"/>
              </a:solidFill>
            </a:endParaRPr>
          </a:p>
        </p:txBody>
      </p:sp>
    </p:spTree>
    <p:extLst>
      <p:ext uri="{BB962C8B-B14F-4D97-AF65-F5344CB8AC3E}">
        <p14:creationId xmlns:p14="http://schemas.microsoft.com/office/powerpoint/2010/main" val="343162245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accent1">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sz="3900" b="1" dirty="0"/>
              <a:t>¿Por qué rechazaron los judíos a Cristo? </a:t>
            </a:r>
          </a:p>
          <a:p>
            <a:pPr marL="0" indent="0" algn="ctr">
              <a:buNone/>
            </a:pPr>
            <a:endParaRPr lang="es-CO" dirty="0" smtClean="0"/>
          </a:p>
          <a:p>
            <a:pPr marL="0" indent="0" algn="ctr">
              <a:buNone/>
            </a:pPr>
            <a:r>
              <a:rPr lang="es-CO" b="1" dirty="0" smtClean="0">
                <a:solidFill>
                  <a:srgbClr val="FF0000"/>
                </a:solidFill>
              </a:rPr>
              <a:t>Conflicto de los Siglos </a:t>
            </a:r>
            <a:r>
              <a:rPr lang="es-CO" b="1" dirty="0">
                <a:solidFill>
                  <a:srgbClr val="FF0000"/>
                </a:solidFill>
              </a:rPr>
              <a:t>560:2 </a:t>
            </a:r>
          </a:p>
          <a:p>
            <a:pPr marL="0" indent="0" algn="ctr">
              <a:buNone/>
            </a:pPr>
            <a:r>
              <a:rPr lang="es-CO" dirty="0" smtClean="0"/>
              <a:t>«El </a:t>
            </a:r>
            <a:r>
              <a:rPr lang="es-CO" dirty="0"/>
              <a:t>antagonismo que existe entre el espíritu de Cristo y el espíritu de Satanás se hizo </a:t>
            </a:r>
            <a:r>
              <a:rPr lang="es-CO" dirty="0" smtClean="0"/>
              <a:t>particularmente </a:t>
            </a:r>
            <a:r>
              <a:rPr lang="es-CO" dirty="0"/>
              <a:t>patente en la forma en que el mundo recibió a Jesús. </a:t>
            </a:r>
          </a:p>
          <a:p>
            <a:pPr marL="0" indent="0" algn="ctr">
              <a:buNone/>
            </a:pPr>
            <a:r>
              <a:rPr lang="es-CO" dirty="0" smtClean="0"/>
              <a:t>No </a:t>
            </a:r>
            <a:r>
              <a:rPr lang="es-CO" dirty="0"/>
              <a:t>fue tanto porque apareció desprovisto de riquezas de este mundo, de pompa y </a:t>
            </a:r>
            <a:r>
              <a:rPr lang="es-CO" dirty="0" smtClean="0"/>
              <a:t>de grandeza</a:t>
            </a:r>
            <a:r>
              <a:rPr lang="es-CO" dirty="0"/>
              <a:t>, por lo que los judíos le rechazaron. Vieron que poseía un poder más que capaz </a:t>
            </a:r>
            <a:r>
              <a:rPr lang="es-CO" dirty="0" smtClean="0"/>
              <a:t>de </a:t>
            </a:r>
            <a:r>
              <a:rPr lang="es-CO" dirty="0"/>
              <a:t>compensar la falta de aquellas ventajas </a:t>
            </a:r>
            <a:r>
              <a:rPr lang="es-CO" dirty="0" smtClean="0"/>
              <a:t>exteriores». </a:t>
            </a:r>
            <a:endParaRPr lang="es-CO" dirty="0"/>
          </a:p>
          <a:p>
            <a:endParaRPr lang="es-CO" dirty="0"/>
          </a:p>
        </p:txBody>
      </p:sp>
    </p:spTree>
    <p:extLst>
      <p:ext uri="{BB962C8B-B14F-4D97-AF65-F5344CB8AC3E}">
        <p14:creationId xmlns:p14="http://schemas.microsoft.com/office/powerpoint/2010/main" val="265848567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1">
              <a:lumMod val="20000"/>
              <a:lumOff val="80000"/>
            </a:schemeClr>
          </a:solidFill>
          <a:scene3d>
            <a:camera prst="orthographicFront"/>
            <a:lightRig rig="threePt" dir="t"/>
          </a:scene3d>
          <a:sp3d>
            <a:bevelT w="165100" prst="coolSlant"/>
          </a:sp3d>
        </p:spPr>
        <p:txBody>
          <a:bodyPr>
            <a:normAutofit fontScale="92500"/>
          </a:bodyPr>
          <a:lstStyle/>
          <a:p>
            <a:pPr marL="0" indent="0" algn="ctr">
              <a:buNone/>
            </a:pPr>
            <a:r>
              <a:rPr lang="es-CO" dirty="0" smtClean="0"/>
              <a:t>«Pero </a:t>
            </a:r>
            <a:r>
              <a:rPr lang="es-CO" dirty="0"/>
              <a:t>la pureza y santidad de Cristo atrajeron sobre él el odio de los impíos. Su vida de </a:t>
            </a:r>
            <a:r>
              <a:rPr lang="es-CO" dirty="0" smtClean="0"/>
              <a:t>abnegación </a:t>
            </a:r>
            <a:r>
              <a:rPr lang="es-CO" dirty="0"/>
              <a:t>y de devoción sin pecado era una continua reprensión para aquel pueblo </a:t>
            </a:r>
            <a:r>
              <a:rPr lang="es-CO" dirty="0" smtClean="0"/>
              <a:t>orgulloso </a:t>
            </a:r>
            <a:r>
              <a:rPr lang="es-CO" dirty="0"/>
              <a:t>y sensual. Eso fue lo que despertó enemistad contra el Hijo de Dios. </a:t>
            </a:r>
          </a:p>
          <a:p>
            <a:pPr marL="0" indent="0">
              <a:buNone/>
            </a:pPr>
            <a:endParaRPr lang="es-CO" dirty="0" smtClean="0"/>
          </a:p>
          <a:p>
            <a:pPr marL="0" indent="0">
              <a:buNone/>
            </a:pPr>
            <a:r>
              <a:rPr lang="es-CO" dirty="0" smtClean="0"/>
              <a:t>Satanás </a:t>
            </a:r>
            <a:r>
              <a:rPr lang="es-CO" dirty="0"/>
              <a:t>y sus ángeles malvados se unieron con los hombres impíos. Todos los poderes de </a:t>
            </a:r>
            <a:r>
              <a:rPr lang="es-CO" dirty="0" smtClean="0"/>
              <a:t>la </a:t>
            </a:r>
            <a:r>
              <a:rPr lang="es-CO" dirty="0"/>
              <a:t>apostasía conspiraron contra el Defensor de la </a:t>
            </a:r>
            <a:r>
              <a:rPr lang="es-CO" dirty="0" smtClean="0"/>
              <a:t>verdad». </a:t>
            </a:r>
            <a:endParaRPr lang="es-CO" dirty="0"/>
          </a:p>
          <a:p>
            <a:pPr marL="0" indent="0" algn="ctr">
              <a:buNone/>
            </a:pPr>
            <a:endParaRPr lang="es-CO" dirty="0" smtClean="0"/>
          </a:p>
          <a:p>
            <a:pPr marL="0" indent="0" algn="ctr">
              <a:buNone/>
            </a:pPr>
            <a:r>
              <a:rPr lang="es-CO" dirty="0" smtClean="0">
                <a:solidFill>
                  <a:srgbClr val="FF0000"/>
                </a:solidFill>
              </a:rPr>
              <a:t>Bosquejo </a:t>
            </a:r>
            <a:r>
              <a:rPr lang="es-CO" dirty="0">
                <a:solidFill>
                  <a:srgbClr val="FF0000"/>
                </a:solidFill>
              </a:rPr>
              <a:t>del libro “El Conflicto de los Siglos”, capítulo </a:t>
            </a:r>
            <a:r>
              <a:rPr lang="es-CO" dirty="0" smtClean="0">
                <a:solidFill>
                  <a:srgbClr val="FF0000"/>
                </a:solidFill>
              </a:rPr>
              <a:t>31.</a:t>
            </a:r>
            <a:endParaRPr lang="es-CO" dirty="0">
              <a:solidFill>
                <a:srgbClr val="FF0000"/>
              </a:solidFill>
            </a:endParaRPr>
          </a:p>
        </p:txBody>
      </p:sp>
    </p:spTree>
    <p:extLst>
      <p:ext uri="{BB962C8B-B14F-4D97-AF65-F5344CB8AC3E}">
        <p14:creationId xmlns:p14="http://schemas.microsoft.com/office/powerpoint/2010/main" val="829617436"/>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FFFFFF"/>
            </a:gs>
            <a:gs pos="7001">
              <a:srgbClr val="E6E6E6"/>
            </a:gs>
            <a:gs pos="32001">
              <a:srgbClr val="7D8496"/>
            </a:gs>
            <a:gs pos="47000">
              <a:srgbClr val="E6E6E6"/>
            </a:gs>
            <a:gs pos="85001">
              <a:srgbClr val="7D8496"/>
            </a:gs>
            <a:gs pos="100000">
              <a:srgbClr val="E6E6E6"/>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1">
              <a:lumMod val="20000"/>
              <a:lumOff val="80000"/>
            </a:schemeClr>
          </a:solidFill>
          <a:scene3d>
            <a:camera prst="orthographicFront"/>
            <a:lightRig rig="threePt" dir="t"/>
          </a:scene3d>
          <a:sp3d>
            <a:bevelT w="165100" prst="coolSlant"/>
          </a:sp3d>
        </p:spPr>
        <p:txBody>
          <a:bodyPr>
            <a:normAutofit fontScale="92500" lnSpcReduction="20000"/>
          </a:bodyPr>
          <a:lstStyle/>
          <a:p>
            <a:pPr marL="0" indent="0" algn="ctr">
              <a:buNone/>
            </a:pPr>
            <a:r>
              <a:rPr lang="es-CO" sz="3900" b="1" dirty="0"/>
              <a:t>¿Por cuánto tiempo existirá el odio y la persecución? </a:t>
            </a:r>
            <a:endParaRPr lang="es-CO" sz="3500" dirty="0" smtClean="0"/>
          </a:p>
          <a:p>
            <a:pPr marL="0" indent="0" algn="ctr">
              <a:buNone/>
            </a:pPr>
            <a:endParaRPr lang="es-CO" dirty="0" smtClean="0">
              <a:solidFill>
                <a:srgbClr val="FF0000"/>
              </a:solidFill>
            </a:endParaRPr>
          </a:p>
          <a:p>
            <a:pPr marL="0" indent="0" algn="ctr">
              <a:buNone/>
            </a:pPr>
            <a:r>
              <a:rPr lang="es-CO" dirty="0" smtClean="0">
                <a:solidFill>
                  <a:srgbClr val="FF0000"/>
                </a:solidFill>
              </a:rPr>
              <a:t>Conflicto de los Siglos </a:t>
            </a:r>
            <a:r>
              <a:rPr lang="es-CO" dirty="0">
                <a:solidFill>
                  <a:srgbClr val="FF0000"/>
                </a:solidFill>
              </a:rPr>
              <a:t>561:0 </a:t>
            </a:r>
          </a:p>
          <a:p>
            <a:pPr marL="0" indent="0" algn="ctr">
              <a:buNone/>
            </a:pPr>
            <a:r>
              <a:rPr lang="es-CO" dirty="0" smtClean="0"/>
              <a:t>«El </a:t>
            </a:r>
            <a:r>
              <a:rPr lang="es-CO" dirty="0"/>
              <a:t>odio a los principios puros de la verdad, las acusaciones y persecuciones contra sus </a:t>
            </a:r>
            <a:r>
              <a:rPr lang="es-CO" dirty="0" smtClean="0"/>
              <a:t>defensores</a:t>
            </a:r>
            <a:r>
              <a:rPr lang="es-CO" dirty="0"/>
              <a:t>, existirán mientras existan el pecado y los </a:t>
            </a:r>
            <a:r>
              <a:rPr lang="es-CO" dirty="0" smtClean="0"/>
              <a:t>pecadores». </a:t>
            </a:r>
            <a:endParaRPr lang="es-CO" dirty="0"/>
          </a:p>
          <a:p>
            <a:pPr marL="0" indent="0" algn="ctr">
              <a:buNone/>
            </a:pPr>
            <a:r>
              <a:rPr lang="es-CO" dirty="0" smtClean="0"/>
              <a:t>«Los </a:t>
            </a:r>
            <a:r>
              <a:rPr lang="es-CO" dirty="0"/>
              <a:t>discípulos de Cristo y los siervos de Satanás no pueden congeniar. El oprobio de la </a:t>
            </a:r>
            <a:r>
              <a:rPr lang="es-CO" dirty="0" smtClean="0"/>
              <a:t>cruz </a:t>
            </a:r>
            <a:r>
              <a:rPr lang="es-CO" dirty="0"/>
              <a:t>no ha </a:t>
            </a:r>
            <a:r>
              <a:rPr lang="es-CO" dirty="0" smtClean="0"/>
              <a:t>desaparecido». </a:t>
            </a:r>
            <a:endParaRPr lang="es-CO" dirty="0"/>
          </a:p>
          <a:p>
            <a:pPr marL="0" indent="0" algn="ctr">
              <a:buNone/>
            </a:pPr>
            <a:r>
              <a:rPr lang="es-CO" dirty="0" smtClean="0"/>
              <a:t>"</a:t>
            </a:r>
            <a:r>
              <a:rPr lang="es-CO" dirty="0">
                <a:latin typeface="Agency FB" pitchFamily="34" charset="0"/>
              </a:rPr>
              <a:t>Todos los que quieren vivir piadosamente en Cristo Jesús, padecerán persecución</a:t>
            </a:r>
            <a:r>
              <a:rPr lang="es-CO" dirty="0"/>
              <a:t>." </a:t>
            </a:r>
            <a:r>
              <a:rPr lang="es-CO" dirty="0">
                <a:solidFill>
                  <a:srgbClr val="FF0000"/>
                </a:solidFill>
              </a:rPr>
              <a:t>(2 </a:t>
            </a:r>
            <a:r>
              <a:rPr lang="es-CO" dirty="0" smtClean="0">
                <a:solidFill>
                  <a:srgbClr val="FF0000"/>
                </a:solidFill>
              </a:rPr>
              <a:t>Timoteo </a:t>
            </a:r>
            <a:r>
              <a:rPr lang="es-CO" dirty="0">
                <a:solidFill>
                  <a:srgbClr val="FF0000"/>
                </a:solidFill>
              </a:rPr>
              <a:t>3: 12.) </a:t>
            </a:r>
          </a:p>
          <a:p>
            <a:endParaRPr lang="es-CO" dirty="0"/>
          </a:p>
        </p:txBody>
      </p:sp>
    </p:spTree>
    <p:extLst>
      <p:ext uri="{BB962C8B-B14F-4D97-AF65-F5344CB8AC3E}">
        <p14:creationId xmlns:p14="http://schemas.microsoft.com/office/powerpoint/2010/main" val="2770891034"/>
      </p:ext>
    </p:extLst>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12968" cy="6480720"/>
          </a:xfrm>
          <a:solidFill>
            <a:schemeClr val="accent1">
              <a:lumMod val="20000"/>
              <a:lumOff val="80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sz="4600" b="1" dirty="0"/>
              <a:t>¿Qué tan fuerte es la enemistad de los creyentes y ministros hacia Satanás? </a:t>
            </a:r>
          </a:p>
          <a:p>
            <a:pPr marL="0" indent="0" algn="ctr">
              <a:buNone/>
            </a:pPr>
            <a:endParaRPr lang="es-CO" dirty="0" smtClean="0"/>
          </a:p>
          <a:p>
            <a:pPr marL="0" indent="0" algn="ctr">
              <a:buNone/>
            </a:pPr>
            <a:r>
              <a:rPr lang="es-CO" b="1" dirty="0" smtClean="0">
                <a:solidFill>
                  <a:srgbClr val="FF0000"/>
                </a:solidFill>
              </a:rPr>
              <a:t>Conflicto de los Siglos </a:t>
            </a:r>
            <a:r>
              <a:rPr lang="es-CO" b="1" dirty="0">
                <a:solidFill>
                  <a:srgbClr val="FF0000"/>
                </a:solidFill>
              </a:rPr>
              <a:t>561:2 </a:t>
            </a:r>
          </a:p>
          <a:p>
            <a:pPr marL="0" indent="0" algn="ctr">
              <a:buNone/>
            </a:pPr>
            <a:r>
              <a:rPr lang="es-CO" dirty="0" smtClean="0"/>
              <a:t>Satanás </a:t>
            </a:r>
            <a:r>
              <a:rPr lang="es-CO" dirty="0"/>
              <a:t>reúne todas sus fuerzas y lanza todo su poder al combate</a:t>
            </a:r>
            <a:r>
              <a:rPr lang="es-CO" dirty="0" smtClean="0"/>
              <a:t>.</a:t>
            </a:r>
          </a:p>
          <a:p>
            <a:pPr marL="0" indent="0" algn="ctr">
              <a:buNone/>
            </a:pPr>
            <a:r>
              <a:rPr lang="es-CO" dirty="0" smtClean="0"/>
              <a:t> </a:t>
            </a:r>
          </a:p>
          <a:p>
            <a:pPr marL="0" indent="0" algn="ctr">
              <a:buNone/>
            </a:pPr>
            <a:r>
              <a:rPr lang="es-CO" dirty="0" smtClean="0"/>
              <a:t>¿</a:t>
            </a:r>
            <a:r>
              <a:rPr lang="es-CO" dirty="0"/>
              <a:t>Cómo es que no </a:t>
            </a:r>
            <a:r>
              <a:rPr lang="es-CO" dirty="0" smtClean="0"/>
              <a:t>encuentra </a:t>
            </a:r>
            <a:r>
              <a:rPr lang="es-CO" dirty="0"/>
              <a:t>mayor resistencia? </a:t>
            </a:r>
            <a:endParaRPr lang="es-CO" dirty="0" smtClean="0"/>
          </a:p>
          <a:p>
            <a:pPr marL="0" indent="0" algn="ctr">
              <a:buNone/>
            </a:pPr>
            <a:r>
              <a:rPr lang="es-CO" dirty="0" smtClean="0"/>
              <a:t>¿</a:t>
            </a:r>
            <a:r>
              <a:rPr lang="es-CO" dirty="0"/>
              <a:t>Por qué están tan adormecidos los soldados de Cristo? </a:t>
            </a:r>
            <a:endParaRPr lang="es-CO" dirty="0" smtClean="0"/>
          </a:p>
          <a:p>
            <a:pPr marL="0" indent="0" algn="ctr">
              <a:buNone/>
            </a:pPr>
            <a:r>
              <a:rPr lang="es-CO" dirty="0" smtClean="0"/>
              <a:t>¿</a:t>
            </a:r>
            <a:r>
              <a:rPr lang="es-CO" dirty="0"/>
              <a:t>por </a:t>
            </a:r>
            <a:r>
              <a:rPr lang="es-CO" dirty="0" smtClean="0"/>
              <a:t>qué </a:t>
            </a:r>
            <a:r>
              <a:rPr lang="es-CO" dirty="0"/>
              <a:t>revelan tanta indiferencia</a:t>
            </a:r>
            <a:r>
              <a:rPr lang="es-CO" dirty="0" smtClean="0"/>
              <a:t>?</a:t>
            </a:r>
          </a:p>
          <a:p>
            <a:pPr marL="0" indent="0" algn="ctr">
              <a:buNone/>
            </a:pPr>
            <a:r>
              <a:rPr lang="es-CO" dirty="0" smtClean="0"/>
              <a:t> </a:t>
            </a:r>
          </a:p>
          <a:p>
            <a:pPr marL="0" indent="0" algn="ctr">
              <a:buNone/>
            </a:pPr>
            <a:r>
              <a:rPr lang="es-CO" dirty="0" smtClean="0"/>
              <a:t>Sencillamente </a:t>
            </a:r>
            <a:r>
              <a:rPr lang="es-CO" dirty="0"/>
              <a:t>porque tienen poca comunión verdadera con </a:t>
            </a:r>
            <a:r>
              <a:rPr lang="es-CO" dirty="0" smtClean="0"/>
              <a:t>Cristo</a:t>
            </a:r>
            <a:r>
              <a:rPr lang="es-CO" dirty="0"/>
              <a:t>, porque están destituidos de su Espíritu. </a:t>
            </a:r>
          </a:p>
          <a:p>
            <a:pPr marL="0" indent="0" algn="ctr">
              <a:buNone/>
            </a:pPr>
            <a:r>
              <a:rPr lang="es-CO" dirty="0" smtClean="0"/>
              <a:t>No </a:t>
            </a:r>
            <a:r>
              <a:rPr lang="es-CO" dirty="0"/>
              <a:t>sienten por el pecado la repulsión y el odio que sentía su Maestro. No lo rechazan como </a:t>
            </a:r>
            <a:r>
              <a:rPr lang="es-CO" dirty="0" smtClean="0"/>
              <a:t>lo </a:t>
            </a:r>
            <a:r>
              <a:rPr lang="es-CO" dirty="0"/>
              <a:t>rechazó Cristo con decisión y energía. No se dan cuenta del inmenso mal y de la </a:t>
            </a:r>
            <a:r>
              <a:rPr lang="es-CO" dirty="0" smtClean="0"/>
              <a:t>malignidad </a:t>
            </a:r>
            <a:r>
              <a:rPr lang="es-CO" dirty="0"/>
              <a:t>del pecado, y están ciegos en lo que respecta al carácter y al poder del príncipe </a:t>
            </a:r>
            <a:r>
              <a:rPr lang="es-CO" dirty="0" smtClean="0"/>
              <a:t>de </a:t>
            </a:r>
            <a:r>
              <a:rPr lang="es-CO" dirty="0"/>
              <a:t>las tinieblas. </a:t>
            </a:r>
          </a:p>
          <a:p>
            <a:endParaRPr lang="es-CO" dirty="0"/>
          </a:p>
        </p:txBody>
      </p:sp>
    </p:spTree>
    <p:extLst>
      <p:ext uri="{BB962C8B-B14F-4D97-AF65-F5344CB8AC3E}">
        <p14:creationId xmlns:p14="http://schemas.microsoft.com/office/powerpoint/2010/main" val="2821675056"/>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rgbClr val="CCCCFF"/>
            </a:gs>
            <a:gs pos="17999">
              <a:srgbClr val="99CCFF"/>
            </a:gs>
            <a:gs pos="36000">
              <a:srgbClr val="9966FF"/>
            </a:gs>
            <a:gs pos="61000">
              <a:srgbClr val="CC99FF"/>
            </a:gs>
            <a:gs pos="82001">
              <a:srgbClr val="99CCFF"/>
            </a:gs>
            <a:gs pos="100000">
              <a:srgbClr val="CCCCF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a:solidFill>
            <a:schemeClr val="bg1">
              <a:lumMod val="85000"/>
            </a:schemeClr>
          </a:solidFill>
          <a:scene3d>
            <a:camera prst="orthographicFront"/>
            <a:lightRig rig="threePt" dir="t"/>
          </a:scene3d>
          <a:sp3d>
            <a:bevelT w="165100" prst="coolSlant"/>
          </a:sp3d>
        </p:spPr>
        <p:txBody>
          <a:bodyPr>
            <a:normAutofit fontScale="85000" lnSpcReduction="20000"/>
          </a:bodyPr>
          <a:lstStyle/>
          <a:p>
            <a:pPr marL="0" indent="0" algn="ctr">
              <a:buNone/>
            </a:pPr>
            <a:r>
              <a:rPr lang="es-CO" dirty="0" smtClean="0"/>
              <a:t>Es </a:t>
            </a:r>
            <a:r>
              <a:rPr lang="es-CO" dirty="0"/>
              <a:t>poca la enemistad que se siente contra Satanás y sus obras, porque hay mucha </a:t>
            </a:r>
            <a:r>
              <a:rPr lang="es-CO" dirty="0" smtClean="0"/>
              <a:t>ignorancia </a:t>
            </a:r>
            <a:r>
              <a:rPr lang="es-CO" dirty="0"/>
              <a:t>acerca de su poder y de su malicia, y no se echa de ver el inmenso alcance de su </a:t>
            </a:r>
            <a:r>
              <a:rPr lang="es-CO" dirty="0" smtClean="0"/>
              <a:t>lucha </a:t>
            </a:r>
            <a:r>
              <a:rPr lang="es-CO" dirty="0"/>
              <a:t>contra Cristo y su iglesia. Multitudes están en el error a este respecto. </a:t>
            </a:r>
          </a:p>
          <a:p>
            <a:pPr marL="0" indent="0" algn="ctr">
              <a:buNone/>
            </a:pPr>
            <a:endParaRPr lang="es-CO" dirty="0" smtClean="0"/>
          </a:p>
          <a:p>
            <a:pPr marL="0" indent="0" algn="ctr">
              <a:buNone/>
            </a:pPr>
            <a:r>
              <a:rPr lang="es-CO" dirty="0" smtClean="0"/>
              <a:t>No </a:t>
            </a:r>
            <a:r>
              <a:rPr lang="es-CO" dirty="0"/>
              <a:t>saben que su enemigo es un poderoso general que dirige las </a:t>
            </a:r>
            <a:r>
              <a:rPr lang="es-CO" dirty="0" smtClean="0"/>
              <a:t>inteligencias </a:t>
            </a:r>
            <a:r>
              <a:rPr lang="es-CO" dirty="0"/>
              <a:t>de los </a:t>
            </a:r>
            <a:r>
              <a:rPr lang="es-CO" dirty="0" smtClean="0"/>
              <a:t>ángeles </a:t>
            </a:r>
            <a:r>
              <a:rPr lang="es-CO" dirty="0"/>
              <a:t>malos y que, merced a planes bien combinados y a una sabia estrategia, guerrea </a:t>
            </a:r>
            <a:r>
              <a:rPr lang="es-CO" dirty="0" smtClean="0"/>
              <a:t>contra </a:t>
            </a:r>
            <a:r>
              <a:rPr lang="es-CO" dirty="0"/>
              <a:t>Cristo para impedir la salvación de las almas. </a:t>
            </a:r>
          </a:p>
          <a:p>
            <a:pPr marL="0" indent="0" algn="ctr">
              <a:buNone/>
            </a:pPr>
            <a:endParaRPr lang="es-CO" dirty="0" smtClean="0"/>
          </a:p>
          <a:p>
            <a:pPr marL="0" indent="0" algn="ctr">
              <a:buNone/>
            </a:pPr>
            <a:r>
              <a:rPr lang="es-CO" dirty="0" smtClean="0"/>
              <a:t>Entre </a:t>
            </a:r>
            <a:r>
              <a:rPr lang="es-CO" dirty="0"/>
              <a:t>los que profesan el cristianismo y hasta entre los ministros del Evangelio, apenas si se </a:t>
            </a:r>
            <a:r>
              <a:rPr lang="es-CO" dirty="0" smtClean="0"/>
              <a:t>oye </a:t>
            </a:r>
            <a:r>
              <a:rPr lang="es-CO" dirty="0"/>
              <a:t>hablar de Satanás, a no ser tal vez de un modo incidental desde lo alto del púlpito. </a:t>
            </a:r>
          </a:p>
        </p:txBody>
      </p:sp>
    </p:spTree>
    <p:extLst>
      <p:ext uri="{BB962C8B-B14F-4D97-AF65-F5344CB8AC3E}">
        <p14:creationId xmlns:p14="http://schemas.microsoft.com/office/powerpoint/2010/main" val="2332337944"/>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0"/>
            <a:ext cx="8229600" cy="3773015"/>
          </a:xfrm>
          <a:solidFill>
            <a:schemeClr val="bg1">
              <a:lumMod val="85000"/>
            </a:schemeClr>
          </a:solidFill>
        </p:spPr>
        <p:txBody>
          <a:bodyPr>
            <a:normAutofit/>
          </a:bodyPr>
          <a:lstStyle/>
          <a:p>
            <a:pPr marL="0" indent="0" algn="ctr">
              <a:buNone/>
            </a:pPr>
            <a:r>
              <a:rPr lang="es-CO" dirty="0" smtClean="0"/>
              <a:t>Nadie </a:t>
            </a:r>
            <a:r>
              <a:rPr lang="es-CO" dirty="0"/>
              <a:t>se fija en las manifestaciones de su actividad y éxito continuos. </a:t>
            </a:r>
            <a:endParaRPr lang="es-CO" dirty="0" smtClean="0"/>
          </a:p>
          <a:p>
            <a:pPr marL="0" indent="0" algn="ctr">
              <a:buNone/>
            </a:pPr>
            <a:endParaRPr lang="es-CO" dirty="0" smtClean="0"/>
          </a:p>
          <a:p>
            <a:pPr marL="0" indent="0" algn="ctr">
              <a:buNone/>
            </a:pPr>
            <a:r>
              <a:rPr lang="es-CO" dirty="0" smtClean="0"/>
              <a:t>No </a:t>
            </a:r>
            <a:r>
              <a:rPr lang="es-CO" dirty="0"/>
              <a:t>se tienen </a:t>
            </a:r>
            <a:r>
              <a:rPr lang="es-CO" dirty="0" smtClean="0"/>
              <a:t>en cuenta los muchos avisos que nos ponen en guardia contra su astucia; hasta parece ignorarse </a:t>
            </a:r>
            <a:r>
              <a:rPr lang="es-CO" dirty="0"/>
              <a:t>su existencia.</a:t>
            </a:r>
          </a:p>
        </p:txBody>
      </p:sp>
    </p:spTree>
    <p:extLst>
      <p:ext uri="{BB962C8B-B14F-4D97-AF65-F5344CB8AC3E}">
        <p14:creationId xmlns:p14="http://schemas.microsoft.com/office/powerpoint/2010/main" val="4241489248"/>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39552" y="404664"/>
            <a:ext cx="8229600" cy="6192688"/>
          </a:xfrm>
          <a:solidFill>
            <a:schemeClr val="bg1">
              <a:lumMod val="85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sz="4100" b="1" dirty="0" smtClean="0"/>
              <a:t>¿</a:t>
            </a:r>
            <a:r>
              <a:rPr lang="es-CO" sz="4100" b="1" dirty="0"/>
              <a:t>En qué lugares engaña y arruina Satanás? </a:t>
            </a:r>
          </a:p>
          <a:p>
            <a:pPr marL="0" indent="0" algn="ctr">
              <a:buNone/>
            </a:pPr>
            <a:endParaRPr lang="es-CO" dirty="0" smtClean="0"/>
          </a:p>
          <a:p>
            <a:pPr marL="0" indent="0" algn="ctr">
              <a:buNone/>
            </a:pPr>
            <a:r>
              <a:rPr lang="es-CO" dirty="0" smtClean="0">
                <a:solidFill>
                  <a:srgbClr val="FF0000"/>
                </a:solidFill>
              </a:rPr>
              <a:t>Conflicto de los Siglos </a:t>
            </a:r>
            <a:r>
              <a:rPr lang="es-CO" dirty="0">
                <a:solidFill>
                  <a:srgbClr val="FF0000"/>
                </a:solidFill>
              </a:rPr>
              <a:t>562:1 </a:t>
            </a:r>
          </a:p>
          <a:p>
            <a:pPr marL="0" indent="0" algn="ctr">
              <a:buNone/>
            </a:pPr>
            <a:r>
              <a:rPr lang="es-CO" dirty="0" smtClean="0"/>
              <a:t>Mientras </a:t>
            </a:r>
            <a:r>
              <a:rPr lang="es-CO" dirty="0"/>
              <a:t>los hombres desconocen los artificios de tan vigilante enemigo, éste les sigue a </a:t>
            </a:r>
            <a:r>
              <a:rPr lang="es-CO" dirty="0" smtClean="0"/>
              <a:t>cada </a:t>
            </a:r>
            <a:r>
              <a:rPr lang="es-CO" dirty="0"/>
              <a:t>momento las pisadas. </a:t>
            </a:r>
            <a:endParaRPr lang="es-CO" dirty="0" smtClean="0"/>
          </a:p>
          <a:p>
            <a:pPr marL="0" indent="0" algn="ctr">
              <a:buNone/>
            </a:pPr>
            <a:endParaRPr lang="es-CO" dirty="0" smtClean="0"/>
          </a:p>
          <a:p>
            <a:pPr marL="0" indent="0" algn="ctr">
              <a:buNone/>
            </a:pPr>
            <a:r>
              <a:rPr lang="es-CO" dirty="0" smtClean="0"/>
              <a:t>Se </a:t>
            </a:r>
            <a:r>
              <a:rPr lang="es-CO" dirty="0"/>
              <a:t>introduce en todos los hogares, en todas las calles de nuestras ciudades, en las iglesias, </a:t>
            </a:r>
            <a:r>
              <a:rPr lang="es-CO" dirty="0" smtClean="0"/>
              <a:t>en </a:t>
            </a:r>
            <a:r>
              <a:rPr lang="es-CO" dirty="0"/>
              <a:t>los consejos de la nación, en los tribunales, confundiendo, engañando, </a:t>
            </a:r>
            <a:r>
              <a:rPr lang="es-CO" dirty="0" smtClean="0"/>
              <a:t>seduciendo, arruinando </a:t>
            </a:r>
            <a:r>
              <a:rPr lang="es-CO" dirty="0"/>
              <a:t>por todas partes las almas y los cuerpos de hombres, mujeres y niños, </a:t>
            </a:r>
            <a:r>
              <a:rPr lang="es-CO" dirty="0" smtClean="0"/>
              <a:t>destruyendo </a:t>
            </a:r>
            <a:r>
              <a:rPr lang="es-CO" dirty="0"/>
              <a:t>la unión de las familias, sembrando odios, rivalidades, sediciones y muertes. </a:t>
            </a:r>
          </a:p>
          <a:p>
            <a:pPr marL="0" indent="0" algn="ctr">
              <a:buNone/>
            </a:pPr>
            <a:r>
              <a:rPr lang="es-CO" dirty="0"/>
              <a:t> </a:t>
            </a:r>
          </a:p>
          <a:p>
            <a:pPr marL="0" indent="0" algn="ctr">
              <a:buNone/>
            </a:pPr>
            <a:r>
              <a:rPr lang="es-CO" dirty="0" smtClean="0"/>
              <a:t>Y </a:t>
            </a:r>
            <a:r>
              <a:rPr lang="es-CO" dirty="0"/>
              <a:t>el mundo cristiano parece mirar estas cosas como si Dios mismo las hubiese dispuesto y </a:t>
            </a:r>
            <a:r>
              <a:rPr lang="es-CO" dirty="0" smtClean="0"/>
              <a:t>como </a:t>
            </a:r>
            <a:r>
              <a:rPr lang="es-CO" dirty="0"/>
              <a:t>si debiesen existir. </a:t>
            </a:r>
            <a:endParaRPr lang="es-CO" dirty="0" smtClean="0"/>
          </a:p>
          <a:p>
            <a:pPr marL="0" indent="0" algn="ctr">
              <a:buNone/>
            </a:pPr>
            <a:endParaRPr lang="es-CO" dirty="0"/>
          </a:p>
          <a:p>
            <a:pPr marL="0" indent="0" algn="ctr">
              <a:buNone/>
            </a:pPr>
            <a:r>
              <a:rPr lang="es-CO" dirty="0" smtClean="0">
                <a:solidFill>
                  <a:srgbClr val="FF0000"/>
                </a:solidFill>
              </a:rPr>
              <a:t>“El </a:t>
            </a:r>
            <a:r>
              <a:rPr lang="es-CO" dirty="0">
                <a:solidFill>
                  <a:srgbClr val="FF0000"/>
                </a:solidFill>
              </a:rPr>
              <a:t>Conflicto de los Siglos”, capítulo 31</a:t>
            </a:r>
          </a:p>
          <a:p>
            <a:endParaRPr lang="es-CO" dirty="0"/>
          </a:p>
        </p:txBody>
      </p:sp>
    </p:spTree>
    <p:extLst>
      <p:ext uri="{BB962C8B-B14F-4D97-AF65-F5344CB8AC3E}">
        <p14:creationId xmlns:p14="http://schemas.microsoft.com/office/powerpoint/2010/main" val="298637026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lumMod val="85000"/>
            </a:schemeClr>
          </a:solidFill>
          <a:scene3d>
            <a:camera prst="orthographicFront"/>
            <a:lightRig rig="threePt" dir="t"/>
          </a:scene3d>
          <a:sp3d>
            <a:bevelT w="139700" prst="cross"/>
          </a:sp3d>
        </p:spPr>
        <p:txBody>
          <a:bodyPr>
            <a:normAutofit fontScale="85000" lnSpcReduction="20000"/>
          </a:bodyPr>
          <a:lstStyle/>
          <a:p>
            <a:pPr marL="0" indent="0" algn="ctr">
              <a:buNone/>
            </a:pPr>
            <a:r>
              <a:rPr lang="es-CO" sz="4100" b="1" dirty="0"/>
              <a:t>¿Cómo logra Satanás vencer a los cristianos? </a:t>
            </a:r>
          </a:p>
          <a:p>
            <a:pPr marL="0" indent="0" algn="ctr">
              <a:buNone/>
            </a:pPr>
            <a:endParaRPr lang="es-CO" dirty="0" smtClean="0"/>
          </a:p>
          <a:p>
            <a:pPr marL="0" indent="0" algn="ctr">
              <a:buNone/>
            </a:pPr>
            <a:r>
              <a:rPr lang="es-CO" b="1" dirty="0" smtClean="0">
                <a:solidFill>
                  <a:srgbClr val="FF0000"/>
                </a:solidFill>
              </a:rPr>
              <a:t>Conflicto de los Siglos </a:t>
            </a:r>
            <a:r>
              <a:rPr lang="es-CO" b="1" dirty="0">
                <a:solidFill>
                  <a:srgbClr val="FF0000"/>
                </a:solidFill>
              </a:rPr>
              <a:t>562:2 </a:t>
            </a:r>
          </a:p>
          <a:p>
            <a:pPr marL="0" indent="0" algn="ctr">
              <a:buNone/>
            </a:pPr>
            <a:r>
              <a:rPr lang="es-CO" dirty="0" smtClean="0"/>
              <a:t>Satanás </a:t>
            </a:r>
            <a:r>
              <a:rPr lang="es-CO" dirty="0"/>
              <a:t>está tratando continuamente de vencer al pueblo de Dios, rompiendo las barreras </a:t>
            </a:r>
            <a:r>
              <a:rPr lang="es-CO" dirty="0" smtClean="0"/>
              <a:t>que </a:t>
            </a:r>
            <a:r>
              <a:rPr lang="es-CO" dirty="0"/>
              <a:t>lo separan del mundo. Los antiguos israelitas fueron arrastrados al pecado cuando </a:t>
            </a:r>
            <a:r>
              <a:rPr lang="es-CO" dirty="0" smtClean="0"/>
              <a:t>se arriesgaron </a:t>
            </a:r>
            <a:r>
              <a:rPr lang="es-CO" dirty="0"/>
              <a:t>a formar asociaciones ilícitas con los paganos. </a:t>
            </a:r>
            <a:r>
              <a:rPr lang="es-CO" dirty="0" smtClean="0"/>
              <a:t>(</a:t>
            </a:r>
            <a:r>
              <a:rPr lang="es-CO" u="sng" dirty="0" smtClean="0"/>
              <a:t>Empresas, amistades, matrimonios</a:t>
            </a:r>
            <a:r>
              <a:rPr lang="es-CO" dirty="0" smtClean="0"/>
              <a:t>).</a:t>
            </a:r>
            <a:endParaRPr lang="es-CO" dirty="0"/>
          </a:p>
          <a:p>
            <a:pPr marL="0" indent="0" algn="ctr">
              <a:buNone/>
            </a:pPr>
            <a:endParaRPr lang="es-CO" dirty="0" smtClean="0"/>
          </a:p>
          <a:p>
            <a:pPr marL="0" indent="0" algn="ctr">
              <a:buNone/>
            </a:pPr>
            <a:r>
              <a:rPr lang="es-CO" dirty="0" smtClean="0"/>
              <a:t>Del </a:t>
            </a:r>
            <a:r>
              <a:rPr lang="es-CO" dirty="0"/>
              <a:t>mismo modo se descarría el Israel moderno. "</a:t>
            </a:r>
            <a:r>
              <a:rPr lang="es-CO" dirty="0">
                <a:latin typeface="Agency FB" pitchFamily="34" charset="0"/>
              </a:rPr>
              <a:t>El Dios de este siglo cegó los </a:t>
            </a:r>
            <a:r>
              <a:rPr lang="es-CO" dirty="0" smtClean="0">
                <a:latin typeface="Agency FB" pitchFamily="34" charset="0"/>
              </a:rPr>
              <a:t>entendimientos </a:t>
            </a:r>
            <a:r>
              <a:rPr lang="es-CO" dirty="0">
                <a:latin typeface="Agency FB" pitchFamily="34" charset="0"/>
              </a:rPr>
              <a:t>de los incrédulos, para que no les resplandezca la lumbre del evangelio de la </a:t>
            </a:r>
            <a:r>
              <a:rPr lang="es-CO" dirty="0" smtClean="0">
                <a:latin typeface="Agency FB" pitchFamily="34" charset="0"/>
              </a:rPr>
              <a:t>gloria </a:t>
            </a:r>
            <a:r>
              <a:rPr lang="es-CO" dirty="0">
                <a:latin typeface="Agency FB" pitchFamily="34" charset="0"/>
              </a:rPr>
              <a:t>de Cristo, el cual es la imagen de Dios</a:t>
            </a:r>
            <a:r>
              <a:rPr lang="es-CO" dirty="0"/>
              <a:t>." </a:t>
            </a:r>
            <a:r>
              <a:rPr lang="es-CO" dirty="0">
                <a:solidFill>
                  <a:srgbClr val="FF0000"/>
                </a:solidFill>
              </a:rPr>
              <a:t>(2 Corintios 4: 4.) </a:t>
            </a:r>
          </a:p>
        </p:txBody>
      </p:sp>
    </p:spTree>
    <p:extLst>
      <p:ext uri="{BB962C8B-B14F-4D97-AF65-F5344CB8AC3E}">
        <p14:creationId xmlns:p14="http://schemas.microsoft.com/office/powerpoint/2010/main" val="97841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8488C4"/>
            </a:gs>
            <a:gs pos="53000">
              <a:srgbClr val="D4DEFF"/>
            </a:gs>
            <a:gs pos="83000">
              <a:srgbClr val="D4DEFF"/>
            </a:gs>
            <a:gs pos="100000">
              <a:srgbClr val="96AB94"/>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accent3">
              <a:lumMod val="20000"/>
              <a:lumOff val="80000"/>
            </a:schemeClr>
          </a:solidFill>
          <a:scene3d>
            <a:camera prst="orthographicFront"/>
            <a:lightRig rig="threePt" dir="t"/>
          </a:scene3d>
          <a:sp3d>
            <a:bevelT prst="slope"/>
          </a:sp3d>
        </p:spPr>
        <p:txBody>
          <a:bodyPr>
            <a:normAutofit fontScale="77500" lnSpcReduction="20000"/>
          </a:bodyPr>
          <a:lstStyle/>
          <a:p>
            <a:pPr marL="0" indent="0" algn="ctr">
              <a:buNone/>
            </a:pPr>
            <a:r>
              <a:rPr lang="es-CO" sz="4000" b="1" dirty="0"/>
              <a:t>¿Por qué es importante ser un ferviente discípulo de Cristo? </a:t>
            </a:r>
          </a:p>
          <a:p>
            <a:pPr marL="0" indent="0" algn="ctr">
              <a:buNone/>
            </a:pPr>
            <a:endParaRPr lang="es-CO" dirty="0" smtClean="0"/>
          </a:p>
          <a:p>
            <a:pPr marL="0" indent="0" algn="ctr">
              <a:buNone/>
            </a:pPr>
            <a:r>
              <a:rPr lang="es-CO" b="1" dirty="0" smtClean="0">
                <a:solidFill>
                  <a:srgbClr val="FF0000"/>
                </a:solidFill>
              </a:rPr>
              <a:t>Conflicto de los Siglos </a:t>
            </a:r>
            <a:r>
              <a:rPr lang="es-CO" b="1" dirty="0">
                <a:solidFill>
                  <a:srgbClr val="FF0000"/>
                </a:solidFill>
              </a:rPr>
              <a:t>562:2 </a:t>
            </a:r>
          </a:p>
          <a:p>
            <a:pPr marL="0" indent="0" algn="ctr">
              <a:buNone/>
            </a:pPr>
            <a:r>
              <a:rPr lang="es-CO" dirty="0" smtClean="0"/>
              <a:t>Todos </a:t>
            </a:r>
            <a:r>
              <a:rPr lang="es-CO" dirty="0"/>
              <a:t>los que no son fervientes discípulos de Cristo, son siervos de Satanás. El corazón </a:t>
            </a:r>
            <a:r>
              <a:rPr lang="es-CO" dirty="0" smtClean="0"/>
              <a:t>aún </a:t>
            </a:r>
            <a:r>
              <a:rPr lang="es-CO" dirty="0"/>
              <a:t>no regenerado ama el pecado y tiende a conservarlo y paliarlo. </a:t>
            </a:r>
            <a:r>
              <a:rPr lang="es-CO" dirty="0" smtClean="0"/>
              <a:t>(</a:t>
            </a:r>
            <a:r>
              <a:rPr lang="es-CO" u="sng" dirty="0" smtClean="0"/>
              <a:t>menos consagrado</a:t>
            </a:r>
            <a:r>
              <a:rPr lang="es-CO" dirty="0" smtClean="0"/>
              <a:t>).</a:t>
            </a:r>
          </a:p>
          <a:p>
            <a:pPr marL="0" indent="0" algn="ctr">
              <a:buNone/>
            </a:pPr>
            <a:endParaRPr lang="es-CO" dirty="0" smtClean="0"/>
          </a:p>
          <a:p>
            <a:pPr marL="0" indent="0" algn="ctr">
              <a:buNone/>
            </a:pPr>
            <a:r>
              <a:rPr lang="es-CO" dirty="0" smtClean="0"/>
              <a:t>El </a:t>
            </a:r>
            <a:r>
              <a:rPr lang="es-CO" dirty="0"/>
              <a:t>corazón renovado aborrece el pecado y está resuelto a resistirle. Cuando los cristianos </a:t>
            </a:r>
            <a:r>
              <a:rPr lang="es-CO" dirty="0" smtClean="0"/>
              <a:t>escogen </a:t>
            </a:r>
            <a:r>
              <a:rPr lang="es-CO" dirty="0"/>
              <a:t>la sociedad de los impíos e incrédulos, se exponen a la tentación. </a:t>
            </a:r>
          </a:p>
          <a:p>
            <a:pPr marL="0" indent="0" algn="ctr">
              <a:buNone/>
            </a:pPr>
            <a:endParaRPr lang="es-CO" dirty="0" smtClean="0"/>
          </a:p>
          <a:p>
            <a:pPr marL="0" indent="0" algn="ctr">
              <a:buNone/>
            </a:pPr>
            <a:r>
              <a:rPr lang="es-CO" dirty="0" smtClean="0"/>
              <a:t>Satanás </a:t>
            </a:r>
            <a:r>
              <a:rPr lang="es-CO" dirty="0"/>
              <a:t>se oculta a la vista y furtivamente les pone su venda engañosa sobre los ojos. No </a:t>
            </a:r>
            <a:r>
              <a:rPr lang="es-CO" dirty="0" smtClean="0"/>
              <a:t>pueden </a:t>
            </a:r>
            <a:r>
              <a:rPr lang="es-CO" dirty="0"/>
              <a:t>ver que semejante compañía es la más adecuada para perjudicarles; y mientras </a:t>
            </a:r>
            <a:r>
              <a:rPr lang="es-CO" dirty="0" smtClean="0"/>
              <a:t>más </a:t>
            </a:r>
            <a:r>
              <a:rPr lang="es-CO" dirty="0"/>
              <a:t>se van asemejando al mundo en carácter, palabras y obras, más y más se van cegando. </a:t>
            </a:r>
          </a:p>
          <a:p>
            <a:endParaRPr lang="es-CO" dirty="0"/>
          </a:p>
        </p:txBody>
      </p:sp>
    </p:spTree>
    <p:extLst>
      <p:ext uri="{BB962C8B-B14F-4D97-AF65-F5344CB8AC3E}">
        <p14:creationId xmlns:p14="http://schemas.microsoft.com/office/powerpoint/2010/main" val="924094582"/>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3">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sz="3800" b="1" dirty="0"/>
              <a:t>¿Qué peligro corre la iglesia con las costumbres del mundo? </a:t>
            </a:r>
          </a:p>
          <a:p>
            <a:pPr marL="0" indent="0" algn="ctr">
              <a:buNone/>
            </a:pPr>
            <a:endParaRPr lang="es-CO" dirty="0" smtClean="0"/>
          </a:p>
          <a:p>
            <a:pPr marL="0" indent="0" algn="ctr">
              <a:buNone/>
            </a:pPr>
            <a:r>
              <a:rPr lang="es-CO" b="1" dirty="0" smtClean="0">
                <a:solidFill>
                  <a:srgbClr val="FF0000"/>
                </a:solidFill>
              </a:rPr>
              <a:t>Conflicto de los Siglos </a:t>
            </a:r>
            <a:r>
              <a:rPr lang="es-CO" b="1" dirty="0">
                <a:solidFill>
                  <a:srgbClr val="FF0000"/>
                </a:solidFill>
              </a:rPr>
              <a:t>563:1 </a:t>
            </a:r>
          </a:p>
          <a:p>
            <a:pPr marL="0" indent="0" algn="ctr">
              <a:buNone/>
            </a:pPr>
            <a:r>
              <a:rPr lang="es-CO" dirty="0" smtClean="0"/>
              <a:t>Al </a:t>
            </a:r>
            <a:r>
              <a:rPr lang="es-CO" dirty="0"/>
              <a:t>conformarse la iglesia con las costumbres del mundo, se vuelve mundana, pero esa </a:t>
            </a:r>
            <a:r>
              <a:rPr lang="es-CO" dirty="0" smtClean="0"/>
              <a:t>conformidad </a:t>
            </a:r>
            <a:r>
              <a:rPr lang="es-CO" dirty="0"/>
              <a:t>no convierte jamás al mundo a Cristo. </a:t>
            </a:r>
          </a:p>
          <a:p>
            <a:pPr marL="0" indent="0">
              <a:buNone/>
            </a:pPr>
            <a:endParaRPr lang="es-CO" dirty="0" smtClean="0"/>
          </a:p>
          <a:p>
            <a:pPr marL="0" indent="0" algn="ctr">
              <a:buNone/>
            </a:pPr>
            <a:r>
              <a:rPr lang="es-CO" dirty="0" smtClean="0"/>
              <a:t>A </a:t>
            </a:r>
            <a:r>
              <a:rPr lang="es-CO" dirty="0"/>
              <a:t>medida que uno se familiariza con el pecado, éste aparece inevitablemente menos </a:t>
            </a:r>
            <a:r>
              <a:rPr lang="es-CO" dirty="0" smtClean="0"/>
              <a:t>repulsivo</a:t>
            </a:r>
            <a:r>
              <a:rPr lang="es-CO" dirty="0"/>
              <a:t>. El que prefiere asociarse con los siervos de Satanás dejará pronto de temer al </a:t>
            </a:r>
            <a:r>
              <a:rPr lang="es-CO" dirty="0" smtClean="0"/>
              <a:t>señor </a:t>
            </a:r>
            <a:r>
              <a:rPr lang="es-CO" dirty="0"/>
              <a:t>de ellos. </a:t>
            </a:r>
            <a:r>
              <a:rPr lang="es-CO" dirty="0" smtClean="0"/>
              <a:t> </a:t>
            </a:r>
            <a:endParaRPr lang="es-CO" dirty="0"/>
          </a:p>
        </p:txBody>
      </p:sp>
    </p:spTree>
    <p:extLst>
      <p:ext uri="{BB962C8B-B14F-4D97-AF65-F5344CB8AC3E}">
        <p14:creationId xmlns:p14="http://schemas.microsoft.com/office/powerpoint/2010/main" val="4294177307"/>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solidFill>
            <a:schemeClr val="accent3">
              <a:lumMod val="20000"/>
              <a:lumOff val="80000"/>
            </a:schemeClr>
          </a:solidFill>
          <a:scene3d>
            <a:camera prst="orthographicFront"/>
            <a:lightRig rig="threePt" dir="t"/>
          </a:scene3d>
          <a:sp3d>
            <a:bevelT w="165100" prst="coolSlant"/>
          </a:sp3d>
        </p:spPr>
        <p:txBody>
          <a:bodyPr>
            <a:normAutofit fontScale="92500" lnSpcReduction="10000"/>
          </a:bodyPr>
          <a:lstStyle/>
          <a:p>
            <a:pPr marL="0" indent="0" algn="ctr">
              <a:buNone/>
            </a:pPr>
            <a:r>
              <a:rPr lang="es-CO" sz="4600" b="1" dirty="0"/>
              <a:t>¿Cuándo tiene mayor éxito Satanás? </a:t>
            </a:r>
          </a:p>
          <a:p>
            <a:pPr marL="0" indent="0" algn="ctr">
              <a:buNone/>
            </a:pPr>
            <a:endParaRPr lang="es-CO" dirty="0" smtClean="0"/>
          </a:p>
          <a:p>
            <a:pPr marL="0" indent="0" algn="ctr">
              <a:buNone/>
            </a:pPr>
            <a:r>
              <a:rPr lang="es-CO" b="1" dirty="0" smtClean="0">
                <a:solidFill>
                  <a:srgbClr val="FF0000"/>
                </a:solidFill>
              </a:rPr>
              <a:t>Conflicto de los Siglos </a:t>
            </a:r>
            <a:r>
              <a:rPr lang="es-CO" b="1" dirty="0">
                <a:solidFill>
                  <a:srgbClr val="FF0000"/>
                </a:solidFill>
              </a:rPr>
              <a:t>563:2 </a:t>
            </a:r>
            <a:endParaRPr lang="es-CO" b="1" dirty="0" smtClean="0">
              <a:solidFill>
                <a:srgbClr val="FF0000"/>
              </a:solidFill>
            </a:endParaRPr>
          </a:p>
          <a:p>
            <a:pPr marL="0" indent="0" algn="ctr">
              <a:buNone/>
            </a:pPr>
            <a:r>
              <a:rPr lang="es-CO" dirty="0" smtClean="0"/>
              <a:t> </a:t>
            </a:r>
            <a:r>
              <a:rPr lang="es-CO" dirty="0"/>
              <a:t>El tentador obra a menudo con el mayor éxito por intermedio de los menos sospechosos de </a:t>
            </a:r>
            <a:r>
              <a:rPr lang="es-CO" dirty="0" smtClean="0"/>
              <a:t>estar </a:t>
            </a:r>
            <a:r>
              <a:rPr lang="es-CO" dirty="0"/>
              <a:t>bajo su influencia. </a:t>
            </a:r>
          </a:p>
          <a:p>
            <a:pPr marL="0" indent="0">
              <a:buNone/>
            </a:pPr>
            <a:r>
              <a:rPr lang="es-CO" dirty="0" smtClean="0"/>
              <a:t>Se </a:t>
            </a:r>
            <a:r>
              <a:rPr lang="es-CO" dirty="0"/>
              <a:t>admira y honra a las personas de talento y de educación, como si estas cualidades </a:t>
            </a:r>
            <a:r>
              <a:rPr lang="es-CO" dirty="0" smtClean="0"/>
              <a:t>pudiesen </a:t>
            </a:r>
            <a:r>
              <a:rPr lang="es-CO" dirty="0"/>
              <a:t>suplir la falta del temor de Dios o hacernos dignos de su favor. </a:t>
            </a:r>
            <a:endParaRPr lang="es-CO" dirty="0" smtClean="0"/>
          </a:p>
          <a:p>
            <a:pPr marL="0" indent="0" algn="ctr">
              <a:buNone/>
            </a:pPr>
            <a:r>
              <a:rPr lang="es-CO" dirty="0" smtClean="0">
                <a:solidFill>
                  <a:srgbClr val="FF0000"/>
                </a:solidFill>
              </a:rPr>
              <a:t>“El </a:t>
            </a:r>
            <a:r>
              <a:rPr lang="es-CO" dirty="0">
                <a:solidFill>
                  <a:srgbClr val="FF0000"/>
                </a:solidFill>
              </a:rPr>
              <a:t>Conflicto de los Siglos”, capítulo </a:t>
            </a:r>
            <a:r>
              <a:rPr lang="es-CO" dirty="0" smtClean="0">
                <a:solidFill>
                  <a:srgbClr val="FF0000"/>
                </a:solidFill>
              </a:rPr>
              <a:t>31</a:t>
            </a:r>
            <a:endParaRPr lang="es-CO" dirty="0">
              <a:solidFill>
                <a:srgbClr val="FF0000"/>
              </a:solidFill>
            </a:endParaRPr>
          </a:p>
        </p:txBody>
      </p:sp>
    </p:spTree>
    <p:extLst>
      <p:ext uri="{BB962C8B-B14F-4D97-AF65-F5344CB8AC3E}">
        <p14:creationId xmlns:p14="http://schemas.microsoft.com/office/powerpoint/2010/main" val="429165400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832648"/>
          </a:xfrm>
          <a:solidFill>
            <a:schemeClr val="accent3">
              <a:lumMod val="20000"/>
              <a:lumOff val="80000"/>
            </a:schemeClr>
          </a:solidFill>
          <a:scene3d>
            <a:camera prst="orthographicFront"/>
            <a:lightRig rig="threePt" dir="t"/>
          </a:scene3d>
          <a:sp3d>
            <a:bevelT w="114300" prst="artDeco"/>
          </a:sp3d>
        </p:spPr>
        <p:txBody>
          <a:bodyPr>
            <a:normAutofit fontScale="85000" lnSpcReduction="10000"/>
          </a:bodyPr>
          <a:lstStyle/>
          <a:p>
            <a:pPr marL="0" indent="0" algn="ctr">
              <a:buNone/>
            </a:pPr>
            <a:r>
              <a:rPr lang="es-CO" dirty="0" smtClean="0"/>
              <a:t>Considerados </a:t>
            </a:r>
            <a:r>
              <a:rPr lang="es-CO" dirty="0"/>
              <a:t>en si mismos, el talento y la cultura son dones de Dios; pero cuando se </a:t>
            </a:r>
            <a:r>
              <a:rPr lang="es-CO" dirty="0" smtClean="0"/>
              <a:t>emplean </a:t>
            </a:r>
            <a:r>
              <a:rPr lang="es-CO" dirty="0"/>
              <a:t>para substituir la piedad, cuando en lugar de atraer al alma a Dios la alejan de él, </a:t>
            </a:r>
            <a:r>
              <a:rPr lang="es-CO" dirty="0" smtClean="0"/>
              <a:t>entonces </a:t>
            </a:r>
            <a:r>
              <a:rPr lang="es-CO" dirty="0"/>
              <a:t>se convierten en una maldición y un lazo. </a:t>
            </a:r>
          </a:p>
          <a:p>
            <a:pPr marL="0" indent="0">
              <a:buNone/>
            </a:pPr>
            <a:endParaRPr lang="es-CO" dirty="0"/>
          </a:p>
          <a:p>
            <a:pPr marL="0" indent="0" algn="ctr">
              <a:buNone/>
            </a:pPr>
            <a:r>
              <a:rPr lang="es-CO" dirty="0" smtClean="0">
                <a:solidFill>
                  <a:srgbClr val="FF0000"/>
                </a:solidFill>
              </a:rPr>
              <a:t>Es </a:t>
            </a:r>
            <a:r>
              <a:rPr lang="es-CO" dirty="0">
                <a:solidFill>
                  <a:srgbClr val="FF0000"/>
                </a:solidFill>
              </a:rPr>
              <a:t>opinión común que todo lo que aparece amable y refinado debe ser, en cierto sentido, </a:t>
            </a:r>
            <a:r>
              <a:rPr lang="es-CO" dirty="0" smtClean="0">
                <a:solidFill>
                  <a:srgbClr val="FF0000"/>
                </a:solidFill>
              </a:rPr>
              <a:t>cristiano</a:t>
            </a:r>
            <a:r>
              <a:rPr lang="es-CO" dirty="0">
                <a:solidFill>
                  <a:srgbClr val="FF0000"/>
                </a:solidFill>
              </a:rPr>
              <a:t>. No hubo nunca error más grande. </a:t>
            </a:r>
          </a:p>
          <a:p>
            <a:pPr marL="0" indent="0">
              <a:buNone/>
            </a:pPr>
            <a:endParaRPr lang="es-CO" dirty="0"/>
          </a:p>
          <a:p>
            <a:pPr marL="0" indent="0" algn="ctr">
              <a:buNone/>
            </a:pPr>
            <a:r>
              <a:rPr lang="es-CO" dirty="0" smtClean="0"/>
              <a:t>Cierto </a:t>
            </a:r>
            <a:r>
              <a:rPr lang="es-CO" dirty="0"/>
              <a:t>es que la amabilidad y el refinamiento deberían adornar el carácter de todo cristiano, </a:t>
            </a:r>
            <a:r>
              <a:rPr lang="es-CO" dirty="0" smtClean="0"/>
              <a:t>pues </a:t>
            </a:r>
            <a:r>
              <a:rPr lang="es-CO" dirty="0"/>
              <a:t>ambos ejercerían poderosa influencia en favor de la verdadera religión; </a:t>
            </a:r>
            <a:r>
              <a:rPr lang="es-CO" u="sng" dirty="0"/>
              <a:t>pero deben ser </a:t>
            </a:r>
            <a:r>
              <a:rPr lang="es-CO" u="sng" dirty="0" smtClean="0"/>
              <a:t>consagrados </a:t>
            </a:r>
            <a:r>
              <a:rPr lang="es-CO" u="sng" dirty="0"/>
              <a:t>a Dios, o de lo contrario son también una fuerza para el mal</a:t>
            </a:r>
            <a:r>
              <a:rPr lang="es-CO" dirty="0"/>
              <a:t>. </a:t>
            </a:r>
          </a:p>
        </p:txBody>
      </p:sp>
    </p:spTree>
    <p:extLst>
      <p:ext uri="{BB962C8B-B14F-4D97-AF65-F5344CB8AC3E}">
        <p14:creationId xmlns:p14="http://schemas.microsoft.com/office/powerpoint/2010/main" val="126055638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268760"/>
            <a:ext cx="8229600" cy="4525963"/>
          </a:xfrm>
          <a:solidFill>
            <a:schemeClr val="accent4">
              <a:lumMod val="75000"/>
            </a:schemeClr>
          </a:solidFill>
        </p:spPr>
        <p:txBody>
          <a:bodyPr/>
          <a:lstStyle/>
          <a:p>
            <a:pPr marL="0" indent="0" algn="ctr">
              <a:buNone/>
            </a:pPr>
            <a:r>
              <a:rPr lang="es-CO" dirty="0">
                <a:solidFill>
                  <a:srgbClr val="FFFF00"/>
                </a:solidFill>
              </a:rPr>
              <a:t>Muchas personas cultas y de modales afables que no cederían a lo que suele llamarse </a:t>
            </a:r>
            <a:r>
              <a:rPr lang="es-CO" dirty="0" smtClean="0">
                <a:solidFill>
                  <a:srgbClr val="FFFF00"/>
                </a:solidFill>
              </a:rPr>
              <a:t>actos </a:t>
            </a:r>
            <a:r>
              <a:rPr lang="es-CO" dirty="0">
                <a:solidFill>
                  <a:srgbClr val="FFFF00"/>
                </a:solidFill>
              </a:rPr>
              <a:t>inmorales, son brillantes instrumentos de Satanás. </a:t>
            </a:r>
            <a:endParaRPr lang="es-CO" dirty="0" smtClean="0">
              <a:solidFill>
                <a:srgbClr val="FFFF00"/>
              </a:solidFill>
            </a:endParaRPr>
          </a:p>
          <a:p>
            <a:pPr marL="0" indent="0" algn="ctr">
              <a:buNone/>
            </a:pPr>
            <a:endParaRPr lang="es-CO" dirty="0" smtClean="0">
              <a:solidFill>
                <a:srgbClr val="FFFF00"/>
              </a:solidFill>
            </a:endParaRPr>
          </a:p>
          <a:p>
            <a:pPr marL="0" indent="0" algn="ctr">
              <a:buNone/>
            </a:pPr>
            <a:r>
              <a:rPr lang="es-CO" dirty="0" smtClean="0">
                <a:solidFill>
                  <a:srgbClr val="FFFF00"/>
                </a:solidFill>
              </a:rPr>
              <a:t>Lo </a:t>
            </a:r>
            <a:r>
              <a:rPr lang="es-CO" dirty="0">
                <a:solidFill>
                  <a:srgbClr val="FFFF00"/>
                </a:solidFill>
              </a:rPr>
              <a:t>insidioso de su influencia y </a:t>
            </a:r>
            <a:r>
              <a:rPr lang="es-CO" dirty="0" smtClean="0">
                <a:solidFill>
                  <a:srgbClr val="FFFF00"/>
                </a:solidFill>
              </a:rPr>
              <a:t>ejemplo </a:t>
            </a:r>
            <a:r>
              <a:rPr lang="es-CO" dirty="0">
                <a:solidFill>
                  <a:srgbClr val="FFFF00"/>
                </a:solidFill>
              </a:rPr>
              <a:t>los convierte en enemigos de la causa de Dios más peligrosos que los ignorantes. </a:t>
            </a:r>
          </a:p>
          <a:p>
            <a:endParaRPr lang="es-CO" dirty="0"/>
          </a:p>
        </p:txBody>
      </p:sp>
    </p:spTree>
    <p:extLst>
      <p:ext uri="{BB962C8B-B14F-4D97-AF65-F5344CB8AC3E}">
        <p14:creationId xmlns:p14="http://schemas.microsoft.com/office/powerpoint/2010/main" val="18375297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solidFill>
            <a:schemeClr val="bg1">
              <a:lumMod val="95000"/>
            </a:schemeClr>
          </a:solidFill>
          <a:scene3d>
            <a:camera prst="orthographicFront"/>
            <a:lightRig rig="threePt" dir="t"/>
          </a:scene3d>
          <a:sp3d>
            <a:bevelT prst="slope"/>
          </a:sp3d>
        </p:spPr>
        <p:txBody>
          <a:bodyPr>
            <a:normAutofit fontScale="77500" lnSpcReduction="20000"/>
          </a:bodyPr>
          <a:lstStyle/>
          <a:p>
            <a:pPr marL="0" indent="0" algn="ctr">
              <a:buNone/>
            </a:pPr>
            <a:r>
              <a:rPr lang="es-CO" sz="4000" b="1" dirty="0" smtClean="0"/>
              <a:t>¿</a:t>
            </a:r>
            <a:r>
              <a:rPr lang="es-CO" sz="4000" b="1" dirty="0"/>
              <a:t>Qué secretos tiene la Biblia para vencer al peor enemigo del hombre? </a:t>
            </a:r>
          </a:p>
          <a:p>
            <a:pPr marL="0" indent="0" algn="ctr">
              <a:buNone/>
            </a:pPr>
            <a:endParaRPr lang="es-CO" dirty="0" smtClean="0"/>
          </a:p>
          <a:p>
            <a:pPr marL="0" indent="0" algn="ctr">
              <a:buNone/>
            </a:pPr>
            <a:r>
              <a:rPr lang="es-CO" b="1" dirty="0" smtClean="0">
                <a:solidFill>
                  <a:srgbClr val="FF0000"/>
                </a:solidFill>
              </a:rPr>
              <a:t>Conflicto de los siglos 564:1 </a:t>
            </a:r>
            <a:endParaRPr lang="es-CO" b="1" dirty="0">
              <a:solidFill>
                <a:srgbClr val="FF0000"/>
              </a:solidFill>
            </a:endParaRPr>
          </a:p>
          <a:p>
            <a:pPr marL="0" indent="0" algn="ctr">
              <a:buNone/>
            </a:pPr>
            <a:r>
              <a:rPr lang="es-CO" dirty="0" smtClean="0"/>
              <a:t>Mientras </a:t>
            </a:r>
            <a:r>
              <a:rPr lang="es-CO" dirty="0"/>
              <a:t>que Satanás trata continuamente </a:t>
            </a:r>
            <a:r>
              <a:rPr lang="es-CO" dirty="0" smtClean="0"/>
              <a:t>de cegar </a:t>
            </a:r>
            <a:r>
              <a:rPr lang="es-CO" dirty="0"/>
              <a:t>sus mentes para que no lo conozcan, </a:t>
            </a:r>
            <a:r>
              <a:rPr lang="es-CO" dirty="0" smtClean="0"/>
              <a:t>los </a:t>
            </a:r>
            <a:r>
              <a:rPr lang="es-CO" dirty="0"/>
              <a:t>cristianos no deben olvidar nunca que no tienen que luchar, </a:t>
            </a:r>
            <a:r>
              <a:rPr lang="es-CO" dirty="0" smtClean="0"/>
              <a:t>"</a:t>
            </a:r>
            <a:r>
              <a:rPr lang="es-CO" dirty="0">
                <a:latin typeface="Agency FB" pitchFamily="34" charset="0"/>
              </a:rPr>
              <a:t>contra sangre y carne; sino contra principados, contra potestades, contra señores del </a:t>
            </a:r>
            <a:r>
              <a:rPr lang="es-CO" dirty="0" smtClean="0">
                <a:latin typeface="Agency FB" pitchFamily="34" charset="0"/>
              </a:rPr>
              <a:t>mundo</a:t>
            </a:r>
            <a:r>
              <a:rPr lang="es-CO" dirty="0">
                <a:latin typeface="Agency FB" pitchFamily="34" charset="0"/>
              </a:rPr>
              <a:t>, gobernadores de estas tinieblas, contra malicias espirituales en los aires</a:t>
            </a:r>
            <a:r>
              <a:rPr lang="es-CO" dirty="0" smtClean="0"/>
              <a:t>.“ </a:t>
            </a:r>
            <a:r>
              <a:rPr lang="es-CO" dirty="0" smtClean="0">
                <a:solidFill>
                  <a:srgbClr val="FF0000"/>
                </a:solidFill>
              </a:rPr>
              <a:t>(</a:t>
            </a:r>
            <a:r>
              <a:rPr lang="es-CO" dirty="0">
                <a:solidFill>
                  <a:srgbClr val="FF0000"/>
                </a:solidFill>
              </a:rPr>
              <a:t>Efesios 6: 12.) </a:t>
            </a:r>
          </a:p>
          <a:p>
            <a:pPr marL="0" indent="0">
              <a:buNone/>
            </a:pPr>
            <a:endParaRPr lang="es-CO" dirty="0"/>
          </a:p>
          <a:p>
            <a:pPr marL="0" indent="0" algn="ctr">
              <a:buNone/>
            </a:pPr>
            <a:r>
              <a:rPr lang="es-CO" dirty="0"/>
              <a:t>Esta inspirada advertencia resuena a través de los siglos hasta nuestros tiempos</a:t>
            </a:r>
            <a:r>
              <a:rPr lang="es-CO" dirty="0" smtClean="0"/>
              <a:t>: "</a:t>
            </a:r>
            <a:r>
              <a:rPr lang="es-CO" dirty="0">
                <a:latin typeface="Agency FB" pitchFamily="34" charset="0"/>
              </a:rPr>
              <a:t>Sed templados, y velad; porque vuestro adversario el diablo, cual león rugiente, anda </a:t>
            </a:r>
            <a:r>
              <a:rPr lang="es-CO" dirty="0" smtClean="0">
                <a:latin typeface="Agency FB" pitchFamily="34" charset="0"/>
              </a:rPr>
              <a:t> alrededor </a:t>
            </a:r>
            <a:r>
              <a:rPr lang="es-CO" dirty="0">
                <a:latin typeface="Agency FB" pitchFamily="34" charset="0"/>
              </a:rPr>
              <a:t>buscando a quien devore</a:t>
            </a:r>
            <a:r>
              <a:rPr lang="es-CO" dirty="0" smtClean="0"/>
              <a:t>.«</a:t>
            </a:r>
          </a:p>
          <a:p>
            <a:pPr marL="0" indent="0" algn="ctr">
              <a:buNone/>
            </a:pPr>
            <a:r>
              <a:rPr lang="es-CO" dirty="0" smtClean="0"/>
              <a:t> </a:t>
            </a:r>
            <a:r>
              <a:rPr lang="es-CO" dirty="0">
                <a:solidFill>
                  <a:srgbClr val="FF0000"/>
                </a:solidFill>
              </a:rPr>
              <a:t>(1 Pedro 5: 8) </a:t>
            </a:r>
          </a:p>
          <a:p>
            <a:pPr marL="0" indent="0">
              <a:buNone/>
            </a:pPr>
            <a:r>
              <a:rPr lang="es-CO" dirty="0" smtClean="0"/>
              <a:t>Y "Vestíos </a:t>
            </a:r>
            <a:r>
              <a:rPr lang="es-CO" dirty="0"/>
              <a:t>de toda la armadura de Dios, para que podáis estar firmes contra las asechanzas </a:t>
            </a:r>
            <a:r>
              <a:rPr lang="es-CO" dirty="0" smtClean="0"/>
              <a:t> del </a:t>
            </a:r>
            <a:r>
              <a:rPr lang="es-CO" dirty="0"/>
              <a:t>diablo." </a:t>
            </a:r>
            <a:r>
              <a:rPr lang="es-CO" dirty="0" smtClean="0">
                <a:solidFill>
                  <a:srgbClr val="FF0000"/>
                </a:solidFill>
              </a:rPr>
              <a:t>(Efesios </a:t>
            </a:r>
            <a:r>
              <a:rPr lang="es-CO" dirty="0">
                <a:solidFill>
                  <a:srgbClr val="FF0000"/>
                </a:solidFill>
              </a:rPr>
              <a:t>6: </a:t>
            </a:r>
            <a:r>
              <a:rPr lang="es-CO" dirty="0" smtClean="0">
                <a:solidFill>
                  <a:srgbClr val="FF0000"/>
                </a:solidFill>
              </a:rPr>
              <a:t>11) </a:t>
            </a:r>
            <a:endParaRPr lang="es-CO" dirty="0">
              <a:solidFill>
                <a:srgbClr val="FF0000"/>
              </a:solidFill>
            </a:endParaRPr>
          </a:p>
          <a:p>
            <a:pPr marL="0" indent="0">
              <a:buNone/>
            </a:pPr>
            <a:endParaRPr lang="es-CO" dirty="0"/>
          </a:p>
          <a:p>
            <a:pPr marL="0" indent="0">
              <a:buNone/>
            </a:pPr>
            <a:endParaRPr lang="es-CO" dirty="0"/>
          </a:p>
          <a:p>
            <a:pPr marL="0" indent="0">
              <a:buNone/>
            </a:pPr>
            <a:endParaRPr lang="es-CO" dirty="0"/>
          </a:p>
        </p:txBody>
      </p:sp>
    </p:spTree>
    <p:extLst>
      <p:ext uri="{BB962C8B-B14F-4D97-AF65-F5344CB8AC3E}">
        <p14:creationId xmlns:p14="http://schemas.microsoft.com/office/powerpoint/2010/main" val="9663736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a:solidFill>
            <a:schemeClr val="bg1">
              <a:lumMod val="95000"/>
            </a:schemeClr>
          </a:solidFill>
          <a:scene3d>
            <a:camera prst="orthographicFront"/>
            <a:lightRig rig="threePt" dir="t"/>
          </a:scene3d>
          <a:sp3d>
            <a:bevelT w="165100" prst="coolSlant"/>
          </a:sp3d>
        </p:spPr>
        <p:txBody>
          <a:bodyPr>
            <a:normAutofit fontScale="77500" lnSpcReduction="20000"/>
          </a:bodyPr>
          <a:lstStyle/>
          <a:p>
            <a:pPr marL="0" indent="0" algn="ctr">
              <a:buNone/>
            </a:pPr>
            <a:r>
              <a:rPr lang="es-CO" sz="5100" b="1" dirty="0"/>
              <a:t>¿Quiénes son los que tienen lucha contra Satanás? </a:t>
            </a:r>
          </a:p>
          <a:p>
            <a:pPr marL="0" indent="0">
              <a:buNone/>
            </a:pPr>
            <a:endParaRPr lang="es-CO" dirty="0" smtClean="0"/>
          </a:p>
          <a:p>
            <a:pPr marL="0" indent="0" algn="ctr">
              <a:buNone/>
            </a:pPr>
            <a:r>
              <a:rPr lang="es-CO" b="1" dirty="0" smtClean="0">
                <a:solidFill>
                  <a:srgbClr val="FF0000"/>
                </a:solidFill>
              </a:rPr>
              <a:t>Conflicto de los Siglos </a:t>
            </a:r>
            <a:r>
              <a:rPr lang="es-CO" b="1" dirty="0">
                <a:solidFill>
                  <a:srgbClr val="FF0000"/>
                </a:solidFill>
              </a:rPr>
              <a:t>564:2 </a:t>
            </a:r>
          </a:p>
          <a:p>
            <a:pPr marL="0" indent="0" algn="ctr">
              <a:buNone/>
            </a:pPr>
            <a:r>
              <a:rPr lang="es-CO" dirty="0" smtClean="0"/>
              <a:t>Desde </a:t>
            </a:r>
            <a:r>
              <a:rPr lang="es-CO" dirty="0"/>
              <a:t>los días de Adán hasta los nuestros, el gran enemigo ha ejercitado su poder para </a:t>
            </a:r>
            <a:r>
              <a:rPr lang="es-CO" dirty="0" smtClean="0"/>
              <a:t>oprimir </a:t>
            </a:r>
            <a:r>
              <a:rPr lang="es-CO" dirty="0"/>
              <a:t>y destruir. Se está preparando actualmente para su última campaña contra la iglesia. </a:t>
            </a:r>
          </a:p>
          <a:p>
            <a:pPr marL="0" indent="0" algn="ctr">
              <a:buNone/>
            </a:pPr>
            <a:r>
              <a:rPr lang="es-CO" dirty="0" smtClean="0"/>
              <a:t> </a:t>
            </a:r>
            <a:r>
              <a:rPr lang="es-CO" dirty="0"/>
              <a:t>Todos los que se esfuerzan en seguir a Jesús tendrán que entrar en lucha con este enemigo </a:t>
            </a:r>
            <a:r>
              <a:rPr lang="es-CO" dirty="0" smtClean="0"/>
              <a:t>implacable</a:t>
            </a:r>
            <a:r>
              <a:rPr lang="es-CO" dirty="0"/>
              <a:t>. Cuanto más fielmente imite el cristiano al divino Modelo, tanto más </a:t>
            </a:r>
            <a:r>
              <a:rPr lang="es-CO" dirty="0" smtClean="0"/>
              <a:t>seguramente </a:t>
            </a:r>
            <a:r>
              <a:rPr lang="es-CO" dirty="0"/>
              <a:t>será blanco de los ataques de Satanás. </a:t>
            </a:r>
          </a:p>
          <a:p>
            <a:pPr marL="0" indent="0" algn="ctr">
              <a:buNone/>
            </a:pPr>
            <a:r>
              <a:rPr lang="es-CO" dirty="0" smtClean="0"/>
              <a:t>Todos </a:t>
            </a:r>
            <a:r>
              <a:rPr lang="es-CO" dirty="0"/>
              <a:t>los que están activamente </a:t>
            </a:r>
            <a:r>
              <a:rPr lang="es-CO" dirty="0" smtClean="0"/>
              <a:t>empeñados </a:t>
            </a:r>
            <a:r>
              <a:rPr lang="es-CO" dirty="0"/>
              <a:t>en la obra de Dios, tratando de desenmascarar </a:t>
            </a:r>
            <a:r>
              <a:rPr lang="es-CO" dirty="0" smtClean="0"/>
              <a:t>los </a:t>
            </a:r>
            <a:r>
              <a:rPr lang="es-CO" dirty="0"/>
              <a:t>engaños del enemigo y de presentar a Cristo ante el mundo, podrán unir su testimonio al </a:t>
            </a:r>
            <a:r>
              <a:rPr lang="es-CO" dirty="0" smtClean="0"/>
              <a:t>que </a:t>
            </a:r>
            <a:r>
              <a:rPr lang="es-CO" dirty="0"/>
              <a:t>da San Pablo cuando habla de servir al Señor con toda humildad y con </a:t>
            </a:r>
            <a:r>
              <a:rPr lang="es-CO" dirty="0" smtClean="0"/>
              <a:t>lágrimas. </a:t>
            </a:r>
            <a:r>
              <a:rPr lang="es-CO" dirty="0" smtClean="0">
                <a:solidFill>
                  <a:srgbClr val="FF0000"/>
                </a:solidFill>
              </a:rPr>
              <a:t>(ver Hech. 20:31).</a:t>
            </a:r>
            <a:endParaRPr lang="es-CO" dirty="0">
              <a:solidFill>
                <a:srgbClr val="FF0000"/>
              </a:solidFill>
            </a:endParaRPr>
          </a:p>
          <a:p>
            <a:pPr marL="0" indent="0" algn="ctr">
              <a:buNone/>
            </a:pPr>
            <a:r>
              <a:rPr lang="es-CO" dirty="0" smtClean="0"/>
              <a:t> </a:t>
            </a:r>
            <a:r>
              <a:rPr lang="es-CO" dirty="0" smtClean="0">
                <a:solidFill>
                  <a:srgbClr val="FF0000"/>
                </a:solidFill>
              </a:rPr>
              <a:t>El </a:t>
            </a:r>
            <a:r>
              <a:rPr lang="es-CO" dirty="0">
                <a:solidFill>
                  <a:srgbClr val="FF0000"/>
                </a:solidFill>
              </a:rPr>
              <a:t>Conflicto de los </a:t>
            </a:r>
            <a:r>
              <a:rPr lang="es-CO" dirty="0" smtClean="0">
                <a:solidFill>
                  <a:srgbClr val="FF0000"/>
                </a:solidFill>
              </a:rPr>
              <a:t>Siglos, </a:t>
            </a:r>
            <a:r>
              <a:rPr lang="es-CO" dirty="0">
                <a:solidFill>
                  <a:srgbClr val="FF0000"/>
                </a:solidFill>
              </a:rPr>
              <a:t>capítulo </a:t>
            </a:r>
            <a:r>
              <a:rPr lang="es-CO" dirty="0" smtClean="0">
                <a:solidFill>
                  <a:srgbClr val="FF0000"/>
                </a:solidFill>
              </a:rPr>
              <a:t>31.</a:t>
            </a:r>
            <a:endParaRPr lang="es-CO" dirty="0">
              <a:solidFill>
                <a:srgbClr val="FF0000"/>
              </a:solidFill>
            </a:endParaRPr>
          </a:p>
        </p:txBody>
      </p:sp>
    </p:spTree>
    <p:extLst>
      <p:ext uri="{BB962C8B-B14F-4D97-AF65-F5344CB8AC3E}">
        <p14:creationId xmlns:p14="http://schemas.microsoft.com/office/powerpoint/2010/main" val="405051071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accent4">
              <a:lumMod val="20000"/>
              <a:lumOff val="80000"/>
            </a:schemeClr>
          </a:solidFill>
          <a:scene3d>
            <a:camera prst="orthographicFront"/>
            <a:lightRig rig="threePt" dir="t"/>
          </a:scene3d>
          <a:sp3d>
            <a:bevelT prst="slope"/>
          </a:sp3d>
        </p:spPr>
        <p:txBody>
          <a:bodyPr>
            <a:normAutofit fontScale="77500" lnSpcReduction="20000"/>
          </a:bodyPr>
          <a:lstStyle/>
          <a:p>
            <a:pPr marL="0" indent="0" algn="ctr">
              <a:buNone/>
            </a:pPr>
            <a:r>
              <a:rPr lang="es-CO" sz="4100" b="1" dirty="0" smtClean="0"/>
              <a:t>¿</a:t>
            </a:r>
            <a:r>
              <a:rPr lang="es-CO" sz="4100" b="1" dirty="0"/>
              <a:t>Qué puede y qué no puede hacer Satanás? </a:t>
            </a:r>
            <a:endParaRPr lang="es-CO" sz="4100" dirty="0" smtClean="0"/>
          </a:p>
          <a:p>
            <a:pPr marL="0" indent="0" algn="ctr">
              <a:buNone/>
            </a:pPr>
            <a:endParaRPr lang="es-CO" b="1" dirty="0" smtClean="0">
              <a:solidFill>
                <a:srgbClr val="FF0000"/>
              </a:solidFill>
            </a:endParaRPr>
          </a:p>
          <a:p>
            <a:pPr marL="0" indent="0" algn="ctr">
              <a:buNone/>
            </a:pPr>
            <a:r>
              <a:rPr lang="es-CO" b="1" dirty="0" smtClean="0">
                <a:solidFill>
                  <a:srgbClr val="FF0000"/>
                </a:solidFill>
              </a:rPr>
              <a:t>Conflicto de los Siglos </a:t>
            </a:r>
            <a:r>
              <a:rPr lang="es-CO" b="1" dirty="0">
                <a:solidFill>
                  <a:srgbClr val="FF0000"/>
                </a:solidFill>
              </a:rPr>
              <a:t>564:3 </a:t>
            </a:r>
          </a:p>
          <a:p>
            <a:pPr marL="0" indent="0" algn="ctr">
              <a:buNone/>
            </a:pPr>
            <a:r>
              <a:rPr lang="es-CO" dirty="0" smtClean="0"/>
              <a:t>Satanás </a:t>
            </a:r>
            <a:r>
              <a:rPr lang="es-CO" dirty="0"/>
              <a:t>asaltó a Cristo con sus tentaciones más violentas y sutiles; pero siempre fue </a:t>
            </a:r>
            <a:r>
              <a:rPr lang="es-CO" dirty="0" smtClean="0"/>
              <a:t>rechazado. Esas batallas fueron libradas en nuestro favor; esas victorias nos dan la posibilidad </a:t>
            </a:r>
            <a:r>
              <a:rPr lang="es-CO" dirty="0"/>
              <a:t>de vencer. </a:t>
            </a:r>
            <a:endParaRPr lang="es-CO" dirty="0" smtClean="0"/>
          </a:p>
          <a:p>
            <a:pPr marL="0" indent="0" algn="ctr">
              <a:buNone/>
            </a:pPr>
            <a:endParaRPr lang="es-CO" dirty="0" smtClean="0"/>
          </a:p>
          <a:p>
            <a:pPr marL="0" indent="0" algn="ctr">
              <a:buNone/>
            </a:pPr>
            <a:r>
              <a:rPr lang="es-CO" dirty="0" smtClean="0"/>
              <a:t>Cristo </a:t>
            </a:r>
            <a:r>
              <a:rPr lang="es-CO" dirty="0"/>
              <a:t>dará fuerza a todos los que se la pidan. Nadie, sin su propio consentimiento, puede </a:t>
            </a:r>
            <a:r>
              <a:rPr lang="es-CO" dirty="0" smtClean="0"/>
              <a:t>ser </a:t>
            </a:r>
            <a:r>
              <a:rPr lang="es-CO" dirty="0"/>
              <a:t>vencido por Satanás. </a:t>
            </a:r>
          </a:p>
          <a:p>
            <a:pPr marL="0" indent="0" algn="ctr">
              <a:buNone/>
            </a:pPr>
            <a:r>
              <a:rPr lang="es-CO" dirty="0"/>
              <a:t> </a:t>
            </a:r>
            <a:endParaRPr lang="es-CO" dirty="0" smtClean="0"/>
          </a:p>
          <a:p>
            <a:pPr marL="0" indent="0" algn="ctr">
              <a:buNone/>
            </a:pPr>
            <a:r>
              <a:rPr lang="es-CO" dirty="0" smtClean="0"/>
              <a:t>El </a:t>
            </a:r>
            <a:r>
              <a:rPr lang="es-CO" dirty="0"/>
              <a:t>tentador no tiene el poder de gobernar la voluntad o de obligar al alma a pecar. </a:t>
            </a:r>
            <a:r>
              <a:rPr lang="es-CO" dirty="0" smtClean="0"/>
              <a:t>Puede </a:t>
            </a:r>
            <a:r>
              <a:rPr lang="es-CO" dirty="0"/>
              <a:t>angustiar, pero no contaminar. Puede causar agonía pero no, corrupción. El hecho </a:t>
            </a:r>
          </a:p>
          <a:p>
            <a:pPr marL="0" indent="0" algn="ctr">
              <a:buNone/>
            </a:pPr>
            <a:r>
              <a:rPr lang="es-CO" dirty="0"/>
              <a:t>de que Cristo venció debería inspirar valor a sus discípulos para sostener denodadamente la </a:t>
            </a:r>
            <a:r>
              <a:rPr lang="es-CO" dirty="0" smtClean="0"/>
              <a:t>lucha </a:t>
            </a:r>
            <a:r>
              <a:rPr lang="es-CO" dirty="0"/>
              <a:t>contra el pecado y Satanás. </a:t>
            </a:r>
          </a:p>
          <a:p>
            <a:pPr marL="0" indent="0" algn="ctr">
              <a:buNone/>
            </a:pPr>
            <a:endParaRPr lang="es-CO" dirty="0"/>
          </a:p>
          <a:p>
            <a:endParaRPr lang="es-CO" dirty="0"/>
          </a:p>
        </p:txBody>
      </p:sp>
    </p:spTree>
    <p:extLst>
      <p:ext uri="{BB962C8B-B14F-4D97-AF65-F5344CB8AC3E}">
        <p14:creationId xmlns:p14="http://schemas.microsoft.com/office/powerpoint/2010/main" val="2666119119"/>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75000"/>
            </a:schemeClr>
          </a:solidFill>
          <a:scene3d>
            <a:camera prst="orthographicFront"/>
            <a:lightRig rig="threePt" dir="t"/>
          </a:scene3d>
          <a:sp3d>
            <a:bevelT w="165100" prst="coolSlant"/>
          </a:sp3d>
        </p:spPr>
        <p:txBody>
          <a:bodyPr>
            <a:normAutofit fontScale="90000"/>
          </a:bodyPr>
          <a:lstStyle/>
          <a:p>
            <a:r>
              <a:rPr lang="es-CO" b="1" dirty="0" smtClean="0"/>
              <a:t>De la mano de Dios siempre se puede obtener la victoria.</a:t>
            </a:r>
            <a:endParaRPr lang="es-CO" b="1"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1681" y="1772816"/>
            <a:ext cx="5904656" cy="4464496"/>
          </a:xfrm>
          <a:prstGeom prst="rect">
            <a:avLst/>
          </a:prstGeom>
          <a:noFill/>
          <a:ln>
            <a:noFill/>
          </a:ln>
          <a:effectLst/>
          <a:scene3d>
            <a:camera prst="orthographicFront"/>
            <a:lightRig rig="threePt" dir="t"/>
          </a:scene3d>
          <a:sp3d>
            <a:bevelT prst="relaxedInse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17651641"/>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810</TotalTime>
  <Words>2883</Words>
  <Application>Microsoft Office PowerPoint</Application>
  <PresentationFormat>Presentación en pantalla (4:3)</PresentationFormat>
  <Paragraphs>150</Paragraphs>
  <Slides>31</Slides>
  <Notes>0</Notes>
  <HiddenSlides>0</HiddenSlides>
  <MMClips>0</MMClips>
  <ScaleCrop>false</ScaleCrop>
  <HeadingPairs>
    <vt:vector size="4" baseType="variant">
      <vt:variant>
        <vt:lpstr>Tema</vt:lpstr>
      </vt:variant>
      <vt:variant>
        <vt:i4>1</vt:i4>
      </vt:variant>
      <vt:variant>
        <vt:lpstr>Títulos de diapositiva</vt:lpstr>
      </vt:variant>
      <vt:variant>
        <vt:i4>31</vt:i4>
      </vt:variant>
    </vt:vector>
  </HeadingPairs>
  <TitlesOfParts>
    <vt:vector size="32" baseType="lpstr">
      <vt:lpstr>Tema de Office</vt:lpstr>
      <vt:lpstr> UN CANTO DE ALEGRIA Y UN AY </vt:lpstr>
      <vt:lpstr>UN CANTO DE ALEGRIA Y UN AY</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Recordemos que Satanás es un ser astuto, él se camufla pretendiendo hacernos un bien pero su propósito es separarnos de Dios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De la mano de Dios siempre se puede obtener la victoria.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 CANTO DE ALEGRIA Y UN AY</dc:title>
  <dc:creator>FAMILIA FIERRO CH</dc:creator>
  <cp:lastModifiedBy>COMPUCENTROUNOA</cp:lastModifiedBy>
  <cp:revision>84</cp:revision>
  <dcterms:created xsi:type="dcterms:W3CDTF">2013-10-26T21:32:31Z</dcterms:created>
  <dcterms:modified xsi:type="dcterms:W3CDTF">2016-05-01T18:47:29Z</dcterms:modified>
</cp:coreProperties>
</file>